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tags/tag6.xml" ContentType="application/vnd.openxmlformats-officedocument.presentationml.tags+xml"/>
  <Override PartName="/ppt/notesSlides/notesSlide9.xml" ContentType="application/vnd.openxmlformats-officedocument.presentationml.notesSlide+xml"/>
  <Override PartName="/ppt/tags/tag7.xml" ContentType="application/vnd.openxmlformats-officedocument.presentationml.tags+xml"/>
  <Override PartName="/ppt/notesSlides/notesSlide10.xml" ContentType="application/vnd.openxmlformats-officedocument.presentationml.notesSlide+xml"/>
  <Override PartName="/ppt/tags/tag8.xml" ContentType="application/vnd.openxmlformats-officedocument.presentationml.tags+xml"/>
  <Override PartName="/ppt/notesSlides/notesSlide11.xml" ContentType="application/vnd.openxmlformats-officedocument.presentationml.notesSlide+xml"/>
  <Override PartName="/ppt/tags/tag9.xml" ContentType="application/vnd.openxmlformats-officedocument.presentationml.tags+xml"/>
  <Override PartName="/ppt/notesSlides/notesSlide12.xml" ContentType="application/vnd.openxmlformats-officedocument.presentationml.notesSlide+xml"/>
  <Override PartName="/ppt/tags/tag10.xml" ContentType="application/vnd.openxmlformats-officedocument.presentationml.tags+xml"/>
  <Override PartName="/ppt/notesSlides/notesSlide13.xml" ContentType="application/vnd.openxmlformats-officedocument.presentationml.notesSlide+xml"/>
  <Override PartName="/ppt/tags/tag11.xml" ContentType="application/vnd.openxmlformats-officedocument.presentationml.tags+xml"/>
  <Override PartName="/ppt/notesSlides/notesSlide14.xml" ContentType="application/vnd.openxmlformats-officedocument.presentationml.notesSlide+xml"/>
  <Override PartName="/ppt/tags/tag12.xml" ContentType="application/vnd.openxmlformats-officedocument.presentationml.tags+xml"/>
  <Override PartName="/ppt/notesSlides/notesSlide15.xml" ContentType="application/vnd.openxmlformats-officedocument.presentationml.notesSlide+xml"/>
  <Override PartName="/ppt/tags/tag13.xml" ContentType="application/vnd.openxmlformats-officedocument.presentationml.tags+xml"/>
  <Override PartName="/ppt/notesSlides/notesSlide16.xml" ContentType="application/vnd.openxmlformats-officedocument.presentationml.notesSlide+xml"/>
  <Override PartName="/ppt/tags/tag14.xml" ContentType="application/vnd.openxmlformats-officedocument.presentationml.tags+xml"/>
  <Override PartName="/ppt/notesSlides/notesSlide17.xml" ContentType="application/vnd.openxmlformats-officedocument.presentationml.notesSlide+xml"/>
  <Override PartName="/ppt/tags/tag15.xml" ContentType="application/vnd.openxmlformats-officedocument.presentationml.tags+xml"/>
  <Override PartName="/ppt/notesSlides/notesSlide18.xml" ContentType="application/vnd.openxmlformats-officedocument.presentationml.notesSlide+xml"/>
  <Override PartName="/ppt/tags/tag16.xml" ContentType="application/vnd.openxmlformats-officedocument.presentationml.tags+xml"/>
  <Override PartName="/ppt/notesSlides/notesSlide19.xml" ContentType="application/vnd.openxmlformats-officedocument.presentationml.notesSlide+xml"/>
  <Override PartName="/ppt/tags/tag17.xml" ContentType="application/vnd.openxmlformats-officedocument.presentationml.tags+xml"/>
  <Override PartName="/ppt/notesSlides/notesSlide20.xml" ContentType="application/vnd.openxmlformats-officedocument.presentationml.notesSlide+xml"/>
  <Override PartName="/ppt/tags/tag18.xml" ContentType="application/vnd.openxmlformats-officedocument.presentationml.tags+xml"/>
  <Override PartName="/ppt/notesSlides/notesSlide21.xml" ContentType="application/vnd.openxmlformats-officedocument.presentationml.notesSlide+xml"/>
  <Override PartName="/ppt/tags/tag19.xml" ContentType="application/vnd.openxmlformats-officedocument.presentationml.tags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6"/>
    <p:sldMasterId id="2147483660" r:id="rId7"/>
  </p:sldMasterIdLst>
  <p:notesMasterIdLst>
    <p:notesMasterId r:id="rId33"/>
  </p:notesMasterIdLst>
  <p:handoutMasterIdLst>
    <p:handoutMasterId r:id="rId34"/>
  </p:handoutMasterIdLst>
  <p:sldIdLst>
    <p:sldId id="361" r:id="rId8"/>
    <p:sldId id="362" r:id="rId9"/>
    <p:sldId id="363" r:id="rId10"/>
    <p:sldId id="364" r:id="rId11"/>
    <p:sldId id="365" r:id="rId12"/>
    <p:sldId id="366" r:id="rId13"/>
    <p:sldId id="367" r:id="rId14"/>
    <p:sldId id="315" r:id="rId15"/>
    <p:sldId id="265" r:id="rId16"/>
    <p:sldId id="334" r:id="rId17"/>
    <p:sldId id="320" r:id="rId18"/>
    <p:sldId id="318" r:id="rId19"/>
    <p:sldId id="331" r:id="rId20"/>
    <p:sldId id="259" r:id="rId21"/>
    <p:sldId id="260" r:id="rId22"/>
    <p:sldId id="321" r:id="rId23"/>
    <p:sldId id="348" r:id="rId24"/>
    <p:sldId id="351" r:id="rId25"/>
    <p:sldId id="353" r:id="rId26"/>
    <p:sldId id="352" r:id="rId27"/>
    <p:sldId id="354" r:id="rId28"/>
    <p:sldId id="355" r:id="rId29"/>
    <p:sldId id="349" r:id="rId30"/>
    <p:sldId id="335" r:id="rId31"/>
    <p:sldId id="356" r:id="rId32"/>
  </p:sldIdLst>
  <p:sldSz cx="9144000" cy="6858000" type="screen4x3"/>
  <p:notesSz cx="7315200" cy="9601200"/>
  <p:custDataLst>
    <p:tags r:id="rId3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5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rgan Garcia" initials="" lastIdx="1" clrIdx="0"/>
  <p:cmAuthor id="1" name="Ashley Mayo" initials="" lastIdx="3" clrIdx="1"/>
  <p:cmAuthor id="2" name="Morgan Garcia" initials="MG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0000FF"/>
    <a:srgbClr val="FF3300"/>
    <a:srgbClr val="FF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6" autoAdjust="0"/>
    <p:restoredTop sz="72970" autoAdjust="0"/>
  </p:normalViewPr>
  <p:slideViewPr>
    <p:cSldViewPr>
      <p:cViewPr>
        <p:scale>
          <a:sx n="40" d="100"/>
          <a:sy n="40" d="100"/>
        </p:scale>
        <p:origin x="-1512" y="43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1512" y="660"/>
      </p:cViewPr>
      <p:guideLst>
        <p:guide orient="horz" pos="3025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handoutMaster" Target="handoutMasters/handoutMaster1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notesMaster" Target="notesMasters/notesMaster1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A1F1A6D-AFC7-4734-B433-B756D6B491AA}" type="datetimeFigureOut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0437F16-B6F1-469F-AD4D-6EC341A4FD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0830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0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8EFE69B9-1026-4741-B1B9-5F7B63A33C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23071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training binder,</a:t>
            </a:r>
            <a:r>
              <a:rPr lang="en-US" baseline="0" dirty="0"/>
              <a:t> section “Study Product” as all reasons for product hold and safety flow sheets will be provided in there.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F1FF-ACBB-4EF9-9CE5-66CFC472BF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191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b="1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F1FF-ACBB-4EF9-9CE5-66CFC472BFA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69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F1FF-ACBB-4EF9-9CE5-66CFC472BFA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5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last one, PSRT consult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F1FF-ACBB-4EF9-9CE5-66CFC472BFA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526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82CCFC-157C-48FF-B4DC-8C87CB9DE1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859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B4393F-B2F1-480D-9BDC-D474A092E8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0504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271269-62DA-4A2A-9CEE-2E04EBA061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489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lang="en-US" sz="2400" b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 eaLnBrk="1" hangingPunct="1"/>
              <a:endParaRPr lang="en-US" sz="2400" b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 b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 eaLnBrk="1" hangingPunct="1"/>
              <a:endParaRPr lang="en-US" sz="2400" b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 b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b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</p:grp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BFA9E583-B3A0-4B4C-AC63-C1459F8F15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276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12231-B79A-42DA-9797-CF8C49D757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450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1D532-B7EE-4CB9-93BE-800BFE326D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463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8A6FE-2F50-469F-B7D9-BE3DAD89E7D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649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9E2B9-EC82-4DF1-873F-CD2CF1D6202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388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09723-A801-482B-A843-1F0B60E71D0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2480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1FAAF-0432-4C01-9B49-B37AE92A6D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5953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63DDE-7BED-4C19-A091-AA0CAF646F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84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BD63C8-1C69-4C5C-B63C-8039277312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14046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DB931-F866-47B9-8DB1-6D4565364B9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4873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0F16A-28F1-436E-94A8-D511846C17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413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0785E-6853-4E73-88CC-A509F62519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006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48B6AC-2167-49F3-BAA6-5B90EC938D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817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F265AF-15CF-4046-B589-AC1EEA9E71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6824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DFB0BF-791E-4120-A4C4-D4891BB257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663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847BA4-377B-4705-A911-D5D0D0B1EB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538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A43FC1-887E-4B45-84F1-284C6E1F73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385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18B815-9F7D-4AF6-92D6-4E1E322F3A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602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3A7814-2885-4A92-8693-8BB8EB5BC9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324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/>
            </a:lvl1pPr>
          </a:lstStyle>
          <a:p>
            <a:fld id="{95A00A56-CC95-49F7-AF7A-970A3718559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 b="0">
              <a:solidFill>
                <a:srgbClr val="000000"/>
              </a:solidFill>
              <a:ea typeface="+mn-ea"/>
            </a:endParaRP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 b="0">
              <a:solidFill>
                <a:srgbClr val="000000"/>
              </a:solidFill>
              <a:ea typeface="+mn-ea"/>
            </a:endParaRP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fld id="{13644D7E-8AE4-4061-84EA-450F949051AB}" type="slidenum">
              <a:rPr lang="en-US" b="0">
                <a:solidFill>
                  <a:srgbClr val="000000"/>
                </a:solidFill>
                <a:ea typeface="+mn-ea"/>
              </a:rPr>
              <a:pPr>
                <a:defRPr/>
              </a:pPr>
              <a:t>‹#›</a:t>
            </a:fld>
            <a:endParaRPr lang="en-US" b="0">
              <a:solidFill>
                <a:srgbClr val="000000"/>
              </a:solidFill>
              <a:ea typeface="+mn-ea"/>
            </a:endParaRP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295400"/>
            <a:chOff x="176" y="96"/>
            <a:chExt cx="5472" cy="1008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solidFill>
                  <a:srgbClr val="000000"/>
                </a:solidFill>
                <a:latin typeface="Times New Roman" pitchFamily="18" charset="0"/>
                <a:ea typeface="+mn-ea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5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 b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5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 b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76" y="241"/>
              <a:ext cx="5326" cy="89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 b="0">
                <a:solidFill>
                  <a:srgbClr val="000000"/>
                </a:solidFill>
                <a:ea typeface="+mn-ea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 b="0">
                <a:solidFill>
                  <a:srgbClr val="000000"/>
                </a:solidFill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879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Protocol Requirements for Product Holds/Discontinuations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MTN-025</a:t>
            </a:r>
          </a:p>
        </p:txBody>
      </p:sp>
    </p:spTree>
    <p:extLst>
      <p:ext uri="{BB962C8B-B14F-4D97-AF65-F5344CB8AC3E}">
        <p14:creationId xmlns:p14="http://schemas.microsoft.com/office/powerpoint/2010/main" val="2724333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D86905F-F1F3-4C84-9F17-416CF96738F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8195" name="AutoShape 4"/>
          <p:cNvSpPr>
            <a:spLocks noChangeArrowheads="1"/>
          </p:cNvSpPr>
          <p:nvPr/>
        </p:nvSpPr>
        <p:spPr bwMode="auto">
          <a:xfrm>
            <a:off x="2913063" y="1143000"/>
            <a:ext cx="3276600" cy="2819400"/>
          </a:xfrm>
          <a:prstGeom prst="hexagon">
            <a:avLst>
              <a:gd name="adj" fmla="val 29054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3294063" y="1408113"/>
            <a:ext cx="251460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HOLD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product until negative pregnancy test AND pelvic exam confirms absence of findings that contraindicate resumption.</a:t>
            </a: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200" b="0" i="1"/>
              <a:t>Protocol Reference:  Sections 9.3 and 9.7 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938213" y="4508500"/>
            <a:ext cx="744378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/>
              <a:t>* After a pregnancy hold, VR use should not be resumed earlier than 2 weeks after a 1st trimester loss, or earlier than 4 weeks after 2nd trimester (or later) pregnancy loss or delivery.  Product restart timelines should begin when the pregnancy is lost (i.e., bleeding, elective termination, </a:t>
            </a:r>
            <a:r>
              <a:rPr lang="en-US" altLang="en-US" sz="1400" dirty="0" err="1"/>
              <a:t>etc</a:t>
            </a:r>
            <a:r>
              <a:rPr lang="en-US" altLang="en-US" sz="1400" dirty="0"/>
              <a:t>).  This restart timeline should only be based off a negative pregnancy test if the date of pregnancy loss is completely unknown. Only resume if not breastfeeding.   </a:t>
            </a:r>
            <a:endParaRPr lang="en-US" altLang="en-US" sz="1400" dirty="0">
              <a:solidFill>
                <a:srgbClr val="FF3399"/>
              </a:solidFill>
            </a:endParaRP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457200" y="304800"/>
            <a:ext cx="822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HOPE Product Use Management:  Pregnant</a:t>
            </a: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BF731B6-E5C8-41DA-875B-7E2DF6D499C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22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HOPE Product Use Management:  Breastfeeding</a:t>
            </a: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0245" name="AutoShape 4"/>
          <p:cNvSpPr>
            <a:spLocks noChangeArrowheads="1"/>
          </p:cNvSpPr>
          <p:nvPr/>
        </p:nvSpPr>
        <p:spPr bwMode="auto">
          <a:xfrm>
            <a:off x="3276600" y="1981200"/>
            <a:ext cx="2668588" cy="2209800"/>
          </a:xfrm>
          <a:prstGeom prst="hexagon">
            <a:avLst>
              <a:gd name="adj" fmla="val 30190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3352800" y="2133600"/>
            <a:ext cx="25146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HOLD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product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until participant reports complete cessation of breastfeeding.</a:t>
            </a:r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200" b="0" i="1"/>
              <a:t>Protocol Reference:  Section 9.3</a:t>
            </a: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FEB7A3-9B13-4ACC-93B7-2B12F215B0A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2291" name="AutoShape 4"/>
          <p:cNvSpPr>
            <a:spLocks noChangeArrowheads="1"/>
          </p:cNvSpPr>
          <p:nvPr/>
        </p:nvSpPr>
        <p:spPr bwMode="auto">
          <a:xfrm>
            <a:off x="2667000" y="1752600"/>
            <a:ext cx="3886200" cy="3352800"/>
          </a:xfrm>
          <a:prstGeom prst="hexagon">
            <a:avLst>
              <a:gd name="adj" fmla="val 28977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3162300" y="2187575"/>
            <a:ext cx="28956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HOLD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product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until participant reports completion of PEP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AND she is confirmed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HIV-negative at the study site per protocol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Appendix III.</a:t>
            </a:r>
          </a:p>
        </p:txBody>
      </p:sp>
      <p:sp>
        <p:nvSpPr>
          <p:cNvPr id="12293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22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HOPE Product Use Management:  PEP</a:t>
            </a:r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200" b="0" i="1"/>
              <a:t>Protocol Reference:  Section 9.3</a:t>
            </a: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AD267D-F6AB-42DC-A86B-364F4DB9DF7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4339" name="AutoShape 2"/>
          <p:cNvSpPr>
            <a:spLocks noChangeArrowheads="1"/>
          </p:cNvSpPr>
          <p:nvPr/>
        </p:nvSpPr>
        <p:spPr bwMode="auto">
          <a:xfrm>
            <a:off x="2290763" y="1752600"/>
            <a:ext cx="1600200" cy="1524000"/>
          </a:xfrm>
          <a:prstGeom prst="diamond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14340" name="AutoShape 3"/>
          <p:cNvSpPr>
            <a:spLocks noChangeArrowheads="1"/>
          </p:cNvSpPr>
          <p:nvPr/>
        </p:nvSpPr>
        <p:spPr bwMode="auto">
          <a:xfrm>
            <a:off x="4881563" y="2209800"/>
            <a:ext cx="2128837" cy="609600"/>
          </a:xfrm>
          <a:prstGeom prst="homePlate">
            <a:avLst>
              <a:gd name="adj" fmla="val 87305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14341" name="AutoShape 4"/>
          <p:cNvCxnSpPr>
            <a:cxnSpLocks noChangeShapeType="1"/>
            <a:stCxn id="14339" idx="3"/>
            <a:endCxn id="14340" idx="1"/>
          </p:cNvCxnSpPr>
          <p:nvPr/>
        </p:nvCxnSpPr>
        <p:spPr bwMode="auto">
          <a:xfrm>
            <a:off x="3890963" y="2514600"/>
            <a:ext cx="990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457200" y="304800"/>
            <a:ext cx="822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HOPE Product Use Management:  Grade 1 and Grade 2 Adverse Events</a:t>
            </a:r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4344" name="Text Box 7"/>
          <p:cNvSpPr txBox="1">
            <a:spLocks noChangeArrowheads="1"/>
          </p:cNvSpPr>
          <p:nvPr/>
        </p:nvSpPr>
        <p:spPr bwMode="auto">
          <a:xfrm>
            <a:off x="3922713" y="2286000"/>
            <a:ext cx="882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no</a:t>
            </a:r>
          </a:p>
        </p:txBody>
      </p:sp>
      <p:sp>
        <p:nvSpPr>
          <p:cNvPr id="14345" name="Rectangle 8"/>
          <p:cNvSpPr>
            <a:spLocks noChangeArrowheads="1"/>
          </p:cNvSpPr>
          <p:nvPr/>
        </p:nvSpPr>
        <p:spPr bwMode="auto">
          <a:xfrm>
            <a:off x="4800600" y="2378075"/>
            <a:ext cx="1981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CONTINUE product.</a:t>
            </a:r>
          </a:p>
        </p:txBody>
      </p:sp>
      <p:sp>
        <p:nvSpPr>
          <p:cNvPr id="14346" name="Rectangle 9"/>
          <p:cNvSpPr>
            <a:spLocks noChangeArrowheads="1"/>
          </p:cNvSpPr>
          <p:nvPr/>
        </p:nvSpPr>
        <p:spPr bwMode="auto">
          <a:xfrm>
            <a:off x="2405063" y="1966913"/>
            <a:ext cx="1371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AE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addressed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in protocol section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9.5?</a:t>
            </a:r>
          </a:p>
        </p:txBody>
      </p:sp>
      <p:sp>
        <p:nvSpPr>
          <p:cNvPr id="14347" name="Rectangle 10"/>
          <p:cNvSpPr>
            <a:spLocks noChangeArrowheads="1"/>
          </p:cNvSpPr>
          <p:nvPr/>
        </p:nvSpPr>
        <p:spPr bwMode="auto">
          <a:xfrm>
            <a:off x="3128963" y="3459163"/>
            <a:ext cx="2590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yes</a:t>
            </a:r>
          </a:p>
        </p:txBody>
      </p:sp>
      <p:sp>
        <p:nvSpPr>
          <p:cNvPr id="14348" name="AutoShape 11"/>
          <p:cNvSpPr>
            <a:spLocks noChangeArrowheads="1"/>
          </p:cNvSpPr>
          <p:nvPr/>
        </p:nvSpPr>
        <p:spPr bwMode="auto">
          <a:xfrm>
            <a:off x="2481263" y="4038600"/>
            <a:ext cx="1219200" cy="1219200"/>
          </a:xfrm>
          <a:prstGeom prst="flowChartOffpage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14349" name="AutoShape 12"/>
          <p:cNvCxnSpPr>
            <a:cxnSpLocks noChangeShapeType="1"/>
            <a:stCxn id="14339" idx="2"/>
            <a:endCxn id="14348" idx="0"/>
          </p:cNvCxnSpPr>
          <p:nvPr/>
        </p:nvCxnSpPr>
        <p:spPr bwMode="auto">
          <a:xfrm>
            <a:off x="3090863" y="3276600"/>
            <a:ext cx="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50" name="Rectangle 13"/>
          <p:cNvSpPr>
            <a:spLocks noChangeArrowheads="1"/>
          </p:cNvSpPr>
          <p:nvPr/>
        </p:nvSpPr>
        <p:spPr bwMode="auto">
          <a:xfrm>
            <a:off x="2405063" y="4100513"/>
            <a:ext cx="1371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Follow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relevant protocol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section </a:t>
            </a:r>
          </a:p>
        </p:txBody>
      </p:sp>
      <p:sp>
        <p:nvSpPr>
          <p:cNvPr id="14351" name="Text Box 14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200" b="0" i="1"/>
              <a:t>Protocol Reference:  Section 9.4</a:t>
            </a: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736A7A-3C76-4058-B552-B6E1F599792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6387" name="AutoShape 16"/>
          <p:cNvSpPr>
            <a:spLocks noChangeArrowheads="1"/>
          </p:cNvSpPr>
          <p:nvPr/>
        </p:nvSpPr>
        <p:spPr bwMode="auto">
          <a:xfrm>
            <a:off x="6938963" y="3552825"/>
            <a:ext cx="1976437" cy="1295400"/>
          </a:xfrm>
          <a:prstGeom prst="homePlate">
            <a:avLst>
              <a:gd name="adj" fmla="val 41174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388" name="AutoShape 22"/>
          <p:cNvSpPr>
            <a:spLocks noChangeArrowheads="1"/>
          </p:cNvSpPr>
          <p:nvPr/>
        </p:nvSpPr>
        <p:spPr bwMode="auto">
          <a:xfrm>
            <a:off x="3717925" y="3438525"/>
            <a:ext cx="1539875" cy="1333500"/>
          </a:xfrm>
          <a:prstGeom prst="hexagon">
            <a:avLst>
              <a:gd name="adj" fmla="val 28869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389" name="Rectangle 23"/>
          <p:cNvSpPr>
            <a:spLocks noChangeArrowheads="1"/>
          </p:cNvSpPr>
          <p:nvPr/>
        </p:nvSpPr>
        <p:spPr bwMode="auto">
          <a:xfrm>
            <a:off x="3695700" y="3511550"/>
            <a:ext cx="15763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HOLD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product.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Re-evaluate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at least weekly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for up to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2 weeks.</a:t>
            </a:r>
          </a:p>
        </p:txBody>
      </p:sp>
      <p:sp>
        <p:nvSpPr>
          <p:cNvPr id="16390" name="Rectangle 24"/>
          <p:cNvSpPr>
            <a:spLocks noChangeArrowheads="1"/>
          </p:cNvSpPr>
          <p:nvPr/>
        </p:nvSpPr>
        <p:spPr bwMode="auto">
          <a:xfrm>
            <a:off x="6934200" y="3817938"/>
            <a:ext cx="1981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RESUME product.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If same grade 3 AE recurs, HOLD product and CONSULT PSRT.</a:t>
            </a:r>
          </a:p>
        </p:txBody>
      </p:sp>
      <p:sp>
        <p:nvSpPr>
          <p:cNvPr id="16391" name="AutoShape 2"/>
          <p:cNvSpPr>
            <a:spLocks noChangeArrowheads="1"/>
          </p:cNvSpPr>
          <p:nvPr/>
        </p:nvSpPr>
        <p:spPr bwMode="auto">
          <a:xfrm>
            <a:off x="1447800" y="1419225"/>
            <a:ext cx="1600200" cy="1524000"/>
          </a:xfrm>
          <a:prstGeom prst="diamond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457200" y="304800"/>
            <a:ext cx="822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HOPE Product Use Management:  Grade 3 Adverse Events</a:t>
            </a:r>
          </a:p>
        </p:txBody>
      </p:sp>
      <p:sp>
        <p:nvSpPr>
          <p:cNvPr id="16393" name="Text Box 6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6394" name="Rectangle 9"/>
          <p:cNvSpPr>
            <a:spLocks noChangeArrowheads="1"/>
          </p:cNvSpPr>
          <p:nvPr/>
        </p:nvSpPr>
        <p:spPr bwMode="auto">
          <a:xfrm>
            <a:off x="1600200" y="1647825"/>
            <a:ext cx="1371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AE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addressed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in protocol section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9.5?</a:t>
            </a:r>
          </a:p>
        </p:txBody>
      </p:sp>
      <p:sp>
        <p:nvSpPr>
          <p:cNvPr id="16395" name="Rectangle 10"/>
          <p:cNvSpPr>
            <a:spLocks noChangeArrowheads="1"/>
          </p:cNvSpPr>
          <p:nvPr/>
        </p:nvSpPr>
        <p:spPr bwMode="auto">
          <a:xfrm>
            <a:off x="2276475" y="2943225"/>
            <a:ext cx="5286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yes</a:t>
            </a:r>
          </a:p>
        </p:txBody>
      </p:sp>
      <p:sp>
        <p:nvSpPr>
          <p:cNvPr id="16396" name="AutoShape 11"/>
          <p:cNvSpPr>
            <a:spLocks noChangeArrowheads="1"/>
          </p:cNvSpPr>
          <p:nvPr/>
        </p:nvSpPr>
        <p:spPr bwMode="auto">
          <a:xfrm>
            <a:off x="1738313" y="3400425"/>
            <a:ext cx="990600" cy="1371600"/>
          </a:xfrm>
          <a:prstGeom prst="flowChartOffpage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16397" name="AutoShape 12"/>
          <p:cNvCxnSpPr>
            <a:cxnSpLocks noChangeShapeType="1"/>
            <a:endCxn id="16396" idx="0"/>
          </p:cNvCxnSpPr>
          <p:nvPr/>
        </p:nvCxnSpPr>
        <p:spPr bwMode="auto">
          <a:xfrm flipH="1">
            <a:off x="2233613" y="2943225"/>
            <a:ext cx="4762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8" name="Rectangle 13"/>
          <p:cNvSpPr>
            <a:spLocks noChangeArrowheads="1"/>
          </p:cNvSpPr>
          <p:nvPr/>
        </p:nvSpPr>
        <p:spPr bwMode="auto">
          <a:xfrm>
            <a:off x="1524000" y="3476625"/>
            <a:ext cx="1371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Follow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relevant protocol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section </a:t>
            </a:r>
          </a:p>
        </p:txBody>
      </p:sp>
      <p:sp>
        <p:nvSpPr>
          <p:cNvPr id="16399" name="AutoShape 14"/>
          <p:cNvSpPr>
            <a:spLocks noChangeArrowheads="1"/>
          </p:cNvSpPr>
          <p:nvPr/>
        </p:nvSpPr>
        <p:spPr bwMode="auto">
          <a:xfrm>
            <a:off x="3662363" y="1419225"/>
            <a:ext cx="1600200" cy="1524000"/>
          </a:xfrm>
          <a:prstGeom prst="diamond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16400" name="Rectangle 15"/>
          <p:cNvSpPr>
            <a:spLocks noChangeArrowheads="1"/>
          </p:cNvSpPr>
          <p:nvPr/>
        </p:nvSpPr>
        <p:spPr bwMode="auto">
          <a:xfrm>
            <a:off x="3776663" y="1860550"/>
            <a:ext cx="13716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Assess AE relationship to product</a:t>
            </a:r>
          </a:p>
        </p:txBody>
      </p:sp>
      <p:sp>
        <p:nvSpPr>
          <p:cNvPr id="16401" name="Rectangle 27"/>
          <p:cNvSpPr>
            <a:spLocks noChangeArrowheads="1"/>
          </p:cNvSpPr>
          <p:nvPr/>
        </p:nvSpPr>
        <p:spPr bwMode="auto">
          <a:xfrm>
            <a:off x="4500563" y="4848225"/>
            <a:ext cx="213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remains grade &gt;2 after 2 weeks of hold</a:t>
            </a:r>
          </a:p>
        </p:txBody>
      </p:sp>
      <p:sp>
        <p:nvSpPr>
          <p:cNvPr id="16402" name="Rectangle 28"/>
          <p:cNvSpPr>
            <a:spLocks noChangeArrowheads="1"/>
          </p:cNvSpPr>
          <p:nvPr/>
        </p:nvSpPr>
        <p:spPr bwMode="auto">
          <a:xfrm>
            <a:off x="5110163" y="3875088"/>
            <a:ext cx="1804987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1200"/>
              <a:t>grade </a:t>
            </a:r>
            <a:r>
              <a:rPr lang="en-US" altLang="en-US" sz="1200">
                <a:cs typeface="Arial" charset="0"/>
                <a:sym typeface="Symbol" pitchFamily="18" charset="2"/>
              </a:rPr>
              <a:t>≤</a:t>
            </a:r>
            <a:r>
              <a:rPr lang="en-US" altLang="en-US" sz="1200"/>
              <a:t>2 within 2 weeks after initiating hold</a:t>
            </a:r>
          </a:p>
        </p:txBody>
      </p:sp>
      <p:cxnSp>
        <p:nvCxnSpPr>
          <p:cNvPr id="16403" name="AutoShape 33"/>
          <p:cNvCxnSpPr>
            <a:cxnSpLocks noChangeShapeType="1"/>
          </p:cNvCxnSpPr>
          <p:nvPr/>
        </p:nvCxnSpPr>
        <p:spPr bwMode="auto">
          <a:xfrm>
            <a:off x="3033713" y="2181225"/>
            <a:ext cx="5476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04" name="Rectangle 34"/>
          <p:cNvSpPr>
            <a:spLocks noChangeArrowheads="1"/>
          </p:cNvSpPr>
          <p:nvPr/>
        </p:nvSpPr>
        <p:spPr bwMode="auto">
          <a:xfrm>
            <a:off x="3048000" y="1906588"/>
            <a:ext cx="685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no</a:t>
            </a:r>
          </a:p>
        </p:txBody>
      </p:sp>
      <p:sp>
        <p:nvSpPr>
          <p:cNvPr id="16405" name="AutoShape 35"/>
          <p:cNvSpPr>
            <a:spLocks noChangeArrowheads="1"/>
          </p:cNvSpPr>
          <p:nvPr/>
        </p:nvSpPr>
        <p:spPr bwMode="auto">
          <a:xfrm>
            <a:off x="6710363" y="1876425"/>
            <a:ext cx="2128837" cy="609600"/>
          </a:xfrm>
          <a:prstGeom prst="homePlate">
            <a:avLst>
              <a:gd name="adj" fmla="val 87305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406" name="Rectangle 37"/>
          <p:cNvSpPr>
            <a:spLocks noChangeArrowheads="1"/>
          </p:cNvSpPr>
          <p:nvPr/>
        </p:nvSpPr>
        <p:spPr bwMode="auto">
          <a:xfrm>
            <a:off x="6634163" y="2058988"/>
            <a:ext cx="19812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CONTINUE product.</a:t>
            </a:r>
          </a:p>
        </p:txBody>
      </p:sp>
      <p:sp>
        <p:nvSpPr>
          <p:cNvPr id="16407" name="Rectangle 38"/>
          <p:cNvSpPr>
            <a:spLocks noChangeArrowheads="1"/>
          </p:cNvSpPr>
          <p:nvPr/>
        </p:nvSpPr>
        <p:spPr bwMode="auto">
          <a:xfrm>
            <a:off x="5181600" y="1876425"/>
            <a:ext cx="1447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not related</a:t>
            </a:r>
          </a:p>
        </p:txBody>
      </p:sp>
      <p:sp>
        <p:nvSpPr>
          <p:cNvPr id="16408" name="Rectangle 39"/>
          <p:cNvSpPr>
            <a:spLocks noChangeArrowheads="1"/>
          </p:cNvSpPr>
          <p:nvPr/>
        </p:nvSpPr>
        <p:spPr bwMode="auto">
          <a:xfrm>
            <a:off x="4495800" y="3019425"/>
            <a:ext cx="609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related</a:t>
            </a:r>
          </a:p>
        </p:txBody>
      </p:sp>
      <p:grpSp>
        <p:nvGrpSpPr>
          <p:cNvPr id="16409" name="Group 40"/>
          <p:cNvGrpSpPr>
            <a:grpSpLocks/>
          </p:cNvGrpSpPr>
          <p:nvPr/>
        </p:nvGrpSpPr>
        <p:grpSpPr bwMode="auto">
          <a:xfrm>
            <a:off x="1890713" y="1343025"/>
            <a:ext cx="685800" cy="246063"/>
            <a:chOff x="384" y="805"/>
            <a:chExt cx="432" cy="155"/>
          </a:xfrm>
        </p:grpSpPr>
        <p:sp>
          <p:nvSpPr>
            <p:cNvPr id="16416" name="AutoShape 41"/>
            <p:cNvSpPr>
              <a:spLocks noChangeArrowheads="1"/>
            </p:cNvSpPr>
            <p:nvPr/>
          </p:nvSpPr>
          <p:spPr bwMode="auto">
            <a:xfrm>
              <a:off x="384" y="811"/>
              <a:ext cx="432" cy="144"/>
            </a:xfrm>
            <a:prstGeom prst="flowChartTerminator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417" name="Text Box 42"/>
            <p:cNvSpPr txBox="1">
              <a:spLocks noChangeArrowheads="1"/>
            </p:cNvSpPr>
            <p:nvPr/>
          </p:nvSpPr>
          <p:spPr bwMode="auto">
            <a:xfrm>
              <a:off x="409" y="805"/>
              <a:ext cx="38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START</a:t>
              </a:r>
            </a:p>
          </p:txBody>
        </p:sp>
      </p:grpSp>
      <p:sp>
        <p:nvSpPr>
          <p:cNvPr id="16410" name="Text Box 43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200" b="0" i="1"/>
              <a:t>Protocol Reference:  Section 9.4</a:t>
            </a:r>
          </a:p>
        </p:txBody>
      </p:sp>
      <p:cxnSp>
        <p:nvCxnSpPr>
          <p:cNvPr id="16411" name="AutoShape 46"/>
          <p:cNvCxnSpPr>
            <a:cxnSpLocks noChangeShapeType="1"/>
          </p:cNvCxnSpPr>
          <p:nvPr/>
        </p:nvCxnSpPr>
        <p:spPr bwMode="auto">
          <a:xfrm flipV="1">
            <a:off x="5232400" y="4086225"/>
            <a:ext cx="1706563" cy="19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2" name="AutoShape 49"/>
          <p:cNvCxnSpPr>
            <a:cxnSpLocks noChangeShapeType="1"/>
          </p:cNvCxnSpPr>
          <p:nvPr/>
        </p:nvCxnSpPr>
        <p:spPr bwMode="auto">
          <a:xfrm>
            <a:off x="5243513" y="2181225"/>
            <a:ext cx="14620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3" name="AutoShape 50"/>
          <p:cNvCxnSpPr>
            <a:cxnSpLocks noChangeShapeType="1"/>
          </p:cNvCxnSpPr>
          <p:nvPr/>
        </p:nvCxnSpPr>
        <p:spPr bwMode="auto">
          <a:xfrm flipH="1">
            <a:off x="4457700" y="2943225"/>
            <a:ext cx="4763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14" name="AutoShape 51"/>
          <p:cNvCxnSpPr>
            <a:cxnSpLocks noChangeShapeType="1"/>
          </p:cNvCxnSpPr>
          <p:nvPr/>
        </p:nvCxnSpPr>
        <p:spPr bwMode="auto">
          <a:xfrm flipH="1">
            <a:off x="4419600" y="4772025"/>
            <a:ext cx="4763" cy="639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15" name="AutoShape 22"/>
          <p:cNvSpPr>
            <a:spLocks noChangeArrowheads="1"/>
          </p:cNvSpPr>
          <p:nvPr/>
        </p:nvSpPr>
        <p:spPr bwMode="auto">
          <a:xfrm>
            <a:off x="3657600" y="5410200"/>
            <a:ext cx="1539875" cy="1333500"/>
          </a:xfrm>
          <a:prstGeom prst="hexagon">
            <a:avLst>
              <a:gd name="adj" fmla="val 28869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Consult PSRT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B32DBD-600E-430F-815C-0E98D9A01C9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8435" name="AutoShape 2"/>
          <p:cNvSpPr>
            <a:spLocks noChangeArrowheads="1"/>
          </p:cNvSpPr>
          <p:nvPr/>
        </p:nvSpPr>
        <p:spPr bwMode="auto">
          <a:xfrm>
            <a:off x="2438400" y="1752600"/>
            <a:ext cx="1600200" cy="1524000"/>
          </a:xfrm>
          <a:prstGeom prst="diamond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457200" y="304800"/>
            <a:ext cx="822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HOPE Product Use Management:  Grade 4 Adverse Events</a:t>
            </a:r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3733800" y="2286000"/>
            <a:ext cx="882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no</a:t>
            </a:r>
          </a:p>
        </p:txBody>
      </p:sp>
      <p:sp>
        <p:nvSpPr>
          <p:cNvPr id="18439" name="Rectangle 9"/>
          <p:cNvSpPr>
            <a:spLocks noChangeArrowheads="1"/>
          </p:cNvSpPr>
          <p:nvPr/>
        </p:nvSpPr>
        <p:spPr bwMode="auto">
          <a:xfrm>
            <a:off x="2590800" y="1936750"/>
            <a:ext cx="1371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AE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addressed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in protocol section 9.5?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18440" name="Rectangle 10"/>
          <p:cNvSpPr>
            <a:spLocks noChangeArrowheads="1"/>
          </p:cNvSpPr>
          <p:nvPr/>
        </p:nvSpPr>
        <p:spPr bwMode="auto">
          <a:xfrm>
            <a:off x="3332163" y="3459163"/>
            <a:ext cx="2590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yes</a:t>
            </a:r>
          </a:p>
        </p:txBody>
      </p:sp>
      <p:sp>
        <p:nvSpPr>
          <p:cNvPr id="18441" name="AutoShape 11"/>
          <p:cNvSpPr>
            <a:spLocks noChangeArrowheads="1"/>
          </p:cNvSpPr>
          <p:nvPr/>
        </p:nvSpPr>
        <p:spPr bwMode="auto">
          <a:xfrm>
            <a:off x="2628900" y="4038600"/>
            <a:ext cx="1219200" cy="1219200"/>
          </a:xfrm>
          <a:prstGeom prst="flowChartOffpage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18442" name="AutoShape 12"/>
          <p:cNvCxnSpPr>
            <a:cxnSpLocks noChangeShapeType="1"/>
            <a:stCxn id="18435" idx="2"/>
            <a:endCxn id="18441" idx="0"/>
          </p:cNvCxnSpPr>
          <p:nvPr/>
        </p:nvCxnSpPr>
        <p:spPr bwMode="auto">
          <a:xfrm>
            <a:off x="3238500" y="3276600"/>
            <a:ext cx="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3" name="Rectangle 13"/>
          <p:cNvSpPr>
            <a:spLocks noChangeArrowheads="1"/>
          </p:cNvSpPr>
          <p:nvPr/>
        </p:nvSpPr>
        <p:spPr bwMode="auto">
          <a:xfrm>
            <a:off x="2552700" y="4114800"/>
            <a:ext cx="1371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Follow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relevant protocol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section </a:t>
            </a:r>
          </a:p>
        </p:txBody>
      </p:sp>
      <p:sp>
        <p:nvSpPr>
          <p:cNvPr id="18444" name="AutoShape 14"/>
          <p:cNvSpPr>
            <a:spLocks noChangeArrowheads="1"/>
          </p:cNvSpPr>
          <p:nvPr/>
        </p:nvSpPr>
        <p:spPr bwMode="auto">
          <a:xfrm>
            <a:off x="4627563" y="1847850"/>
            <a:ext cx="1539875" cy="1333500"/>
          </a:xfrm>
          <a:prstGeom prst="hexagon">
            <a:avLst>
              <a:gd name="adj" fmla="val 28869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8445" name="Rectangle 15"/>
          <p:cNvSpPr>
            <a:spLocks noChangeArrowheads="1"/>
          </p:cNvSpPr>
          <p:nvPr/>
        </p:nvSpPr>
        <p:spPr bwMode="auto">
          <a:xfrm>
            <a:off x="4610100" y="2103438"/>
            <a:ext cx="15763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HOLD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product.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CONSULT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PSRT.</a:t>
            </a:r>
          </a:p>
        </p:txBody>
      </p:sp>
      <p:sp>
        <p:nvSpPr>
          <p:cNvPr id="18446" name="Text Box 19"/>
          <p:cNvSpPr txBox="1">
            <a:spLocks noChangeArrowheads="1"/>
          </p:cNvSpPr>
          <p:nvPr/>
        </p:nvSpPr>
        <p:spPr bwMode="auto">
          <a:xfrm>
            <a:off x="5562600" y="6308725"/>
            <a:ext cx="3429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endParaRPr lang="en-US" altLang="en-US" sz="1200" b="0" i="1"/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200" b="0" i="1"/>
              <a:t>Protocol Reference:  Section 9.4 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endParaRPr lang="en-US" altLang="en-US" sz="1200" b="0" i="1"/>
          </a:p>
        </p:txBody>
      </p:sp>
      <p:cxnSp>
        <p:nvCxnSpPr>
          <p:cNvPr id="18447" name="AutoShape 20"/>
          <p:cNvCxnSpPr>
            <a:cxnSpLocks noChangeShapeType="1"/>
          </p:cNvCxnSpPr>
          <p:nvPr/>
        </p:nvCxnSpPr>
        <p:spPr bwMode="auto">
          <a:xfrm>
            <a:off x="4038600" y="2514600"/>
            <a:ext cx="5476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8" name="TextBox 1"/>
          <p:cNvSpPr txBox="1">
            <a:spLocks noChangeArrowheads="1"/>
          </p:cNvSpPr>
          <p:nvPr/>
        </p:nvSpPr>
        <p:spPr bwMode="auto">
          <a:xfrm>
            <a:off x="5181600" y="4191000"/>
            <a:ext cx="2590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*Temporary product hold must continue until a recommendation is received from the PSRT.</a:t>
            </a: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D89C07A-9730-44CF-97EB-64BAFFA29BA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22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HOPE Product Use Management:  Sexually Transmitted Infections and Reproductive Tract Infections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20485" name="AutoShape 4"/>
          <p:cNvSpPr>
            <a:spLocks noChangeArrowheads="1"/>
          </p:cNvSpPr>
          <p:nvPr/>
        </p:nvSpPr>
        <p:spPr bwMode="auto">
          <a:xfrm>
            <a:off x="685800" y="1752600"/>
            <a:ext cx="4038600" cy="2819400"/>
          </a:xfrm>
          <a:prstGeom prst="homePlate">
            <a:avLst>
              <a:gd name="adj" fmla="val 40738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914400" y="1981200"/>
            <a:ext cx="31242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CONTINUE product, unless other product hold guidelines apply.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Consult the PSRT if a temporary hold is deemed necessary and instituted by the IoR/designee.</a:t>
            </a: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200" b="0" i="1"/>
              <a:t>Protocol Reference:  Section 9.5</a:t>
            </a:r>
          </a:p>
        </p:txBody>
      </p:sp>
      <p:cxnSp>
        <p:nvCxnSpPr>
          <p:cNvPr id="20488" name="AutoShape 12"/>
          <p:cNvCxnSpPr>
            <a:cxnSpLocks noChangeShapeType="1"/>
          </p:cNvCxnSpPr>
          <p:nvPr/>
        </p:nvCxnSpPr>
        <p:spPr bwMode="auto">
          <a:xfrm>
            <a:off x="4800600" y="3200400"/>
            <a:ext cx="83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89" name="Rounded Rectangle 1"/>
          <p:cNvSpPr>
            <a:spLocks noChangeArrowheads="1"/>
          </p:cNvSpPr>
          <p:nvPr/>
        </p:nvSpPr>
        <p:spPr bwMode="auto">
          <a:xfrm>
            <a:off x="5708650" y="1536700"/>
            <a:ext cx="3282950" cy="34163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90" name="Rectangle 9"/>
          <p:cNvSpPr>
            <a:spLocks noChangeArrowheads="1"/>
          </p:cNvSpPr>
          <p:nvPr/>
        </p:nvSpPr>
        <p:spPr bwMode="auto">
          <a:xfrm>
            <a:off x="5803900" y="1971675"/>
            <a:ext cx="309245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Observed single dose treatment should be provided whenever possible, per clinician discretion.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When clinically appropriate, investigators should use oral or parenteral (in the case of syphilis, for example) medications when at all possible. </a:t>
            </a: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0BDCA4-43A9-4C8A-9EDC-FB961E4DF0A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22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HOPE Product Use Management:  Superficial epithelial disruption (abrasion/ peeling)</a:t>
            </a: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22533" name="AutoShape 4"/>
          <p:cNvSpPr>
            <a:spLocks noChangeArrowheads="1"/>
          </p:cNvSpPr>
          <p:nvPr/>
        </p:nvSpPr>
        <p:spPr bwMode="auto">
          <a:xfrm>
            <a:off x="533400" y="1947863"/>
            <a:ext cx="2743200" cy="1785937"/>
          </a:xfrm>
          <a:prstGeom prst="homePlate">
            <a:avLst>
              <a:gd name="adj" fmla="val 45831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457200" y="2630488"/>
            <a:ext cx="24399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CONTINUE product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200" b="0" i="1"/>
              <a:t>Protocol Reference:  Section 9.5</a:t>
            </a:r>
          </a:p>
        </p:txBody>
      </p:sp>
      <p:cxnSp>
        <p:nvCxnSpPr>
          <p:cNvPr id="22536" name="AutoShape 20"/>
          <p:cNvCxnSpPr>
            <a:cxnSpLocks noChangeShapeType="1"/>
          </p:cNvCxnSpPr>
          <p:nvPr/>
        </p:nvCxnSpPr>
        <p:spPr bwMode="auto">
          <a:xfrm>
            <a:off x="3352800" y="2855913"/>
            <a:ext cx="5334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7" name="AutoShape 14"/>
          <p:cNvSpPr>
            <a:spLocks noChangeArrowheads="1"/>
          </p:cNvSpPr>
          <p:nvPr/>
        </p:nvSpPr>
        <p:spPr bwMode="auto">
          <a:xfrm>
            <a:off x="6715125" y="1979613"/>
            <a:ext cx="1971675" cy="1754187"/>
          </a:xfrm>
          <a:prstGeom prst="hexagon">
            <a:avLst>
              <a:gd name="adj" fmla="val 28859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8" name="Rectangle 5"/>
          <p:cNvSpPr>
            <a:spLocks noChangeArrowheads="1"/>
          </p:cNvSpPr>
          <p:nvPr/>
        </p:nvSpPr>
        <p:spPr bwMode="auto">
          <a:xfrm>
            <a:off x="6899275" y="2147888"/>
            <a:ext cx="160178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If condition worsens, temporarily HOLD product and consult the PSRT</a:t>
            </a:r>
          </a:p>
        </p:txBody>
      </p:sp>
      <p:grpSp>
        <p:nvGrpSpPr>
          <p:cNvPr id="22539" name="Group 3"/>
          <p:cNvGrpSpPr>
            <a:grpSpLocks/>
          </p:cNvGrpSpPr>
          <p:nvPr/>
        </p:nvGrpSpPr>
        <p:grpSpPr bwMode="auto">
          <a:xfrm>
            <a:off x="3771900" y="1492250"/>
            <a:ext cx="2460625" cy="2397125"/>
            <a:chOff x="3556000" y="3429000"/>
            <a:chExt cx="2193925" cy="2136775"/>
          </a:xfrm>
        </p:grpSpPr>
        <p:sp>
          <p:nvSpPr>
            <p:cNvPr id="22546" name="AutoShape 2"/>
            <p:cNvSpPr>
              <a:spLocks noChangeArrowheads="1"/>
            </p:cNvSpPr>
            <p:nvPr/>
          </p:nvSpPr>
          <p:spPr bwMode="auto">
            <a:xfrm>
              <a:off x="3556000" y="3429000"/>
              <a:ext cx="2193925" cy="2136775"/>
            </a:xfrm>
            <a:prstGeom prst="diamond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200"/>
            </a:p>
          </p:txBody>
        </p:sp>
        <p:sp>
          <p:nvSpPr>
            <p:cNvPr id="22547" name="Rectangle 5"/>
            <p:cNvSpPr>
              <a:spLocks noChangeArrowheads="1"/>
            </p:cNvSpPr>
            <p:nvPr/>
          </p:nvSpPr>
          <p:spPr bwMode="auto">
            <a:xfrm>
              <a:off x="3890168" y="3886200"/>
              <a:ext cx="1601788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Re-evaluate by speculum exam 3-5 days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40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/>
                <a:t>Has condition worsened?</a:t>
              </a:r>
            </a:p>
          </p:txBody>
        </p:sp>
      </p:grpSp>
      <p:cxnSp>
        <p:nvCxnSpPr>
          <p:cNvPr id="22540" name="AutoShape 20"/>
          <p:cNvCxnSpPr>
            <a:cxnSpLocks noChangeShapeType="1"/>
          </p:cNvCxnSpPr>
          <p:nvPr/>
        </p:nvCxnSpPr>
        <p:spPr bwMode="auto">
          <a:xfrm>
            <a:off x="6194425" y="2840038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1" name="Rectangle 34"/>
          <p:cNvSpPr>
            <a:spLocks noChangeArrowheads="1"/>
          </p:cNvSpPr>
          <p:nvPr/>
        </p:nvSpPr>
        <p:spPr bwMode="auto">
          <a:xfrm>
            <a:off x="5219700" y="3949700"/>
            <a:ext cx="685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no</a:t>
            </a:r>
          </a:p>
        </p:txBody>
      </p:sp>
      <p:sp>
        <p:nvSpPr>
          <p:cNvPr id="22542" name="Rectangle 34"/>
          <p:cNvSpPr>
            <a:spLocks noChangeArrowheads="1"/>
          </p:cNvSpPr>
          <p:nvPr/>
        </p:nvSpPr>
        <p:spPr bwMode="auto">
          <a:xfrm>
            <a:off x="6189663" y="2493963"/>
            <a:ext cx="6858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yes</a:t>
            </a:r>
          </a:p>
        </p:txBody>
      </p:sp>
      <p:cxnSp>
        <p:nvCxnSpPr>
          <p:cNvPr id="22543" name="AutoShape 20"/>
          <p:cNvCxnSpPr>
            <a:cxnSpLocks noChangeShapeType="1"/>
          </p:cNvCxnSpPr>
          <p:nvPr/>
        </p:nvCxnSpPr>
        <p:spPr bwMode="auto">
          <a:xfrm>
            <a:off x="5037138" y="3889375"/>
            <a:ext cx="7937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4" name="AutoShape 35"/>
          <p:cNvSpPr>
            <a:spLocks noChangeArrowheads="1"/>
          </p:cNvSpPr>
          <p:nvPr/>
        </p:nvSpPr>
        <p:spPr bwMode="auto">
          <a:xfrm>
            <a:off x="4306888" y="4402138"/>
            <a:ext cx="2128837" cy="609600"/>
          </a:xfrm>
          <a:prstGeom prst="homePlate">
            <a:avLst>
              <a:gd name="adj" fmla="val 87305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45" name="Rectangle 15"/>
          <p:cNvSpPr>
            <a:spLocks noChangeArrowheads="1"/>
          </p:cNvSpPr>
          <p:nvPr/>
        </p:nvSpPr>
        <p:spPr bwMode="auto">
          <a:xfrm>
            <a:off x="4429125" y="4498975"/>
            <a:ext cx="1576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CONTINUE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product.</a:t>
            </a:r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14"/>
          <p:cNvSpPr>
            <a:spLocks noChangeArrowheads="1"/>
          </p:cNvSpPr>
          <p:nvPr/>
        </p:nvSpPr>
        <p:spPr bwMode="auto">
          <a:xfrm>
            <a:off x="76200" y="865188"/>
            <a:ext cx="3267075" cy="2913062"/>
          </a:xfrm>
          <a:prstGeom prst="hexagon">
            <a:avLst>
              <a:gd name="adj" fmla="val 28879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24579" name="AutoShape 20"/>
          <p:cNvCxnSpPr>
            <a:cxnSpLocks noChangeShapeType="1"/>
          </p:cNvCxnSpPr>
          <p:nvPr/>
        </p:nvCxnSpPr>
        <p:spPr bwMode="auto">
          <a:xfrm>
            <a:off x="4989513" y="4700588"/>
            <a:ext cx="9525" cy="51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80" name="AutoShape 35"/>
          <p:cNvSpPr>
            <a:spLocks noChangeArrowheads="1"/>
          </p:cNvSpPr>
          <p:nvPr/>
        </p:nvSpPr>
        <p:spPr bwMode="auto">
          <a:xfrm>
            <a:off x="782638" y="4676775"/>
            <a:ext cx="2128837" cy="609600"/>
          </a:xfrm>
          <a:prstGeom prst="homePlate">
            <a:avLst>
              <a:gd name="adj" fmla="val 87305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3E5645-2532-4B5D-A5FC-E44558BA6A1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155950" y="1981200"/>
            <a:ext cx="882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no</a:t>
            </a:r>
          </a:p>
        </p:txBody>
      </p:sp>
      <p:sp>
        <p:nvSpPr>
          <p:cNvPr id="24584" name="AutoShape 14"/>
          <p:cNvSpPr>
            <a:spLocks noChangeArrowheads="1"/>
          </p:cNvSpPr>
          <p:nvPr/>
        </p:nvSpPr>
        <p:spPr bwMode="auto">
          <a:xfrm>
            <a:off x="6684963" y="1600200"/>
            <a:ext cx="1692275" cy="1482725"/>
          </a:xfrm>
          <a:prstGeom prst="hexagon">
            <a:avLst>
              <a:gd name="adj" fmla="val 28871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585" name="Rectangle 15"/>
          <p:cNvSpPr>
            <a:spLocks noChangeArrowheads="1"/>
          </p:cNvSpPr>
          <p:nvPr/>
        </p:nvSpPr>
        <p:spPr bwMode="auto">
          <a:xfrm>
            <a:off x="6777038" y="1684338"/>
            <a:ext cx="157638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Continue to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HOLD product.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CONSULT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PSRT.  Treat per local standard of care.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586" name="Text Box 19"/>
          <p:cNvSpPr txBox="1">
            <a:spLocks noChangeArrowheads="1"/>
          </p:cNvSpPr>
          <p:nvPr/>
        </p:nvSpPr>
        <p:spPr bwMode="auto">
          <a:xfrm>
            <a:off x="5562600" y="6308725"/>
            <a:ext cx="3429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endParaRPr lang="en-US" altLang="en-US" sz="1200" b="0" i="1"/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200" b="0" i="1"/>
              <a:t>Protocol Reference:  Section 9.5 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endParaRPr lang="en-US" altLang="en-US" sz="1200" b="0" i="1"/>
          </a:p>
        </p:txBody>
      </p:sp>
      <p:cxnSp>
        <p:nvCxnSpPr>
          <p:cNvPr id="24587" name="AutoShape 20"/>
          <p:cNvCxnSpPr>
            <a:cxnSpLocks noChangeShapeType="1"/>
          </p:cNvCxnSpPr>
          <p:nvPr/>
        </p:nvCxnSpPr>
        <p:spPr bwMode="auto">
          <a:xfrm flipV="1">
            <a:off x="3295650" y="2281238"/>
            <a:ext cx="7429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88" name="AutoShape 20"/>
          <p:cNvCxnSpPr>
            <a:cxnSpLocks noChangeShapeType="1"/>
          </p:cNvCxnSpPr>
          <p:nvPr/>
        </p:nvCxnSpPr>
        <p:spPr bwMode="auto">
          <a:xfrm>
            <a:off x="1641475" y="3773488"/>
            <a:ext cx="0" cy="903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89" name="Text Box 7"/>
          <p:cNvSpPr txBox="1">
            <a:spLocks noChangeArrowheads="1"/>
          </p:cNvSpPr>
          <p:nvPr/>
        </p:nvSpPr>
        <p:spPr bwMode="auto">
          <a:xfrm>
            <a:off x="1535113" y="4010025"/>
            <a:ext cx="882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yes</a:t>
            </a:r>
          </a:p>
        </p:txBody>
      </p:sp>
      <p:sp>
        <p:nvSpPr>
          <p:cNvPr id="24590" name="Rectangle 15"/>
          <p:cNvSpPr>
            <a:spLocks noChangeArrowheads="1"/>
          </p:cNvSpPr>
          <p:nvPr/>
        </p:nvSpPr>
        <p:spPr bwMode="auto">
          <a:xfrm>
            <a:off x="869950" y="4751388"/>
            <a:ext cx="15763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RESUME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product.</a:t>
            </a:r>
          </a:p>
        </p:txBody>
      </p:sp>
      <p:sp>
        <p:nvSpPr>
          <p:cNvPr id="24591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22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HOPE Product Use Management:  Deep epithelial disruption (ulceration)</a:t>
            </a:r>
          </a:p>
        </p:txBody>
      </p:sp>
      <p:sp>
        <p:nvSpPr>
          <p:cNvPr id="24592" name="AutoShape 2"/>
          <p:cNvSpPr>
            <a:spLocks noChangeArrowheads="1"/>
          </p:cNvSpPr>
          <p:nvPr/>
        </p:nvSpPr>
        <p:spPr bwMode="auto">
          <a:xfrm>
            <a:off x="4033838" y="1430338"/>
            <a:ext cx="1890712" cy="1760537"/>
          </a:xfrm>
          <a:prstGeom prst="diamond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4593" name="TextBox 42"/>
          <p:cNvSpPr txBox="1">
            <a:spLocks noChangeArrowheads="1"/>
          </p:cNvSpPr>
          <p:nvPr/>
        </p:nvSpPr>
        <p:spPr bwMode="auto">
          <a:xfrm>
            <a:off x="4414838" y="1776413"/>
            <a:ext cx="11366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Re-evaluate within 2-3 days.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Has the AE resolved?</a:t>
            </a:r>
          </a:p>
        </p:txBody>
      </p:sp>
      <p:sp>
        <p:nvSpPr>
          <p:cNvPr id="24594" name="Rectangle 5"/>
          <p:cNvSpPr>
            <a:spLocks noChangeArrowheads="1"/>
          </p:cNvSpPr>
          <p:nvPr/>
        </p:nvSpPr>
        <p:spPr bwMode="auto">
          <a:xfrm>
            <a:off x="762000" y="1038225"/>
            <a:ext cx="19050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Remove vaginal ring and if confirmed deep epithelial disruption by IoR/designee HOLD product.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Re-evaluate in 3-5 days.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Has the AE resolved?</a:t>
            </a:r>
          </a:p>
        </p:txBody>
      </p:sp>
      <p:sp>
        <p:nvSpPr>
          <p:cNvPr id="24595" name="Text Box 7"/>
          <p:cNvSpPr txBox="1">
            <a:spLocks noChangeArrowheads="1"/>
          </p:cNvSpPr>
          <p:nvPr/>
        </p:nvSpPr>
        <p:spPr bwMode="auto">
          <a:xfrm>
            <a:off x="4968875" y="3205163"/>
            <a:ext cx="882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yes</a:t>
            </a:r>
          </a:p>
        </p:txBody>
      </p:sp>
      <p:cxnSp>
        <p:nvCxnSpPr>
          <p:cNvPr id="24596" name="AutoShape 20"/>
          <p:cNvCxnSpPr>
            <a:cxnSpLocks noChangeShapeType="1"/>
            <a:stCxn id="24592" idx="2"/>
          </p:cNvCxnSpPr>
          <p:nvPr/>
        </p:nvCxnSpPr>
        <p:spPr bwMode="auto">
          <a:xfrm>
            <a:off x="4979988" y="3190875"/>
            <a:ext cx="7937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97" name="Text Box 7"/>
          <p:cNvSpPr txBox="1">
            <a:spLocks noChangeArrowheads="1"/>
          </p:cNvSpPr>
          <p:nvPr/>
        </p:nvSpPr>
        <p:spPr bwMode="auto">
          <a:xfrm>
            <a:off x="5786438" y="2011363"/>
            <a:ext cx="882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no</a:t>
            </a:r>
          </a:p>
        </p:txBody>
      </p:sp>
      <p:cxnSp>
        <p:nvCxnSpPr>
          <p:cNvPr id="24598" name="AutoShape 20"/>
          <p:cNvCxnSpPr>
            <a:cxnSpLocks noChangeShapeType="1"/>
          </p:cNvCxnSpPr>
          <p:nvPr/>
        </p:nvCxnSpPr>
        <p:spPr bwMode="auto">
          <a:xfrm flipV="1">
            <a:off x="5938838" y="2297113"/>
            <a:ext cx="7429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99" name="AutoShape 35"/>
          <p:cNvSpPr>
            <a:spLocks noChangeArrowheads="1"/>
          </p:cNvSpPr>
          <p:nvPr/>
        </p:nvSpPr>
        <p:spPr bwMode="auto">
          <a:xfrm>
            <a:off x="4176713" y="3703638"/>
            <a:ext cx="2133600" cy="1089025"/>
          </a:xfrm>
          <a:prstGeom prst="homePlate">
            <a:avLst>
              <a:gd name="adj" fmla="val 87356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600" name="Rectangle 15"/>
          <p:cNvSpPr>
            <a:spLocks noChangeArrowheads="1"/>
          </p:cNvSpPr>
          <p:nvPr/>
        </p:nvSpPr>
        <p:spPr bwMode="auto">
          <a:xfrm>
            <a:off x="4264025" y="3778250"/>
            <a:ext cx="157638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RESUME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product.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Has the AE recurred?</a:t>
            </a:r>
          </a:p>
        </p:txBody>
      </p:sp>
      <p:sp>
        <p:nvSpPr>
          <p:cNvPr id="24601" name="Text Box 7"/>
          <p:cNvSpPr txBox="1">
            <a:spLocks noChangeArrowheads="1"/>
          </p:cNvSpPr>
          <p:nvPr/>
        </p:nvSpPr>
        <p:spPr bwMode="auto">
          <a:xfrm>
            <a:off x="6015038" y="3916363"/>
            <a:ext cx="882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no</a:t>
            </a:r>
          </a:p>
        </p:txBody>
      </p:sp>
      <p:cxnSp>
        <p:nvCxnSpPr>
          <p:cNvPr id="24602" name="AutoShape 20"/>
          <p:cNvCxnSpPr>
            <a:cxnSpLocks noChangeShapeType="1"/>
            <a:stCxn id="24599" idx="3"/>
          </p:cNvCxnSpPr>
          <p:nvPr/>
        </p:nvCxnSpPr>
        <p:spPr bwMode="auto">
          <a:xfrm>
            <a:off x="6310313" y="4248150"/>
            <a:ext cx="5524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603" name="AutoShape 35"/>
          <p:cNvSpPr>
            <a:spLocks noChangeArrowheads="1"/>
          </p:cNvSpPr>
          <p:nvPr/>
        </p:nvSpPr>
        <p:spPr bwMode="auto">
          <a:xfrm>
            <a:off x="6862763" y="3962400"/>
            <a:ext cx="2128837" cy="609600"/>
          </a:xfrm>
          <a:prstGeom prst="homePlate">
            <a:avLst>
              <a:gd name="adj" fmla="val 87305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604" name="Rectangle 15"/>
          <p:cNvSpPr>
            <a:spLocks noChangeArrowheads="1"/>
          </p:cNvSpPr>
          <p:nvPr/>
        </p:nvSpPr>
        <p:spPr bwMode="auto">
          <a:xfrm>
            <a:off x="6950075" y="4037013"/>
            <a:ext cx="15763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CONTINUE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product.</a:t>
            </a:r>
          </a:p>
        </p:txBody>
      </p:sp>
      <p:sp>
        <p:nvSpPr>
          <p:cNvPr id="24605" name="Text Box 7"/>
          <p:cNvSpPr txBox="1">
            <a:spLocks noChangeArrowheads="1"/>
          </p:cNvSpPr>
          <p:nvPr/>
        </p:nvSpPr>
        <p:spPr bwMode="auto">
          <a:xfrm>
            <a:off x="5024438" y="4800600"/>
            <a:ext cx="882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yes</a:t>
            </a:r>
          </a:p>
        </p:txBody>
      </p:sp>
      <p:sp>
        <p:nvSpPr>
          <p:cNvPr id="24606" name="AutoShape 14"/>
          <p:cNvSpPr>
            <a:spLocks noChangeArrowheads="1"/>
          </p:cNvSpPr>
          <p:nvPr/>
        </p:nvSpPr>
        <p:spPr bwMode="auto">
          <a:xfrm>
            <a:off x="4143375" y="5227638"/>
            <a:ext cx="1692275" cy="1482725"/>
          </a:xfrm>
          <a:prstGeom prst="hexagon">
            <a:avLst>
              <a:gd name="adj" fmla="val 28871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607" name="Rectangle 15"/>
          <p:cNvSpPr>
            <a:spLocks noChangeArrowheads="1"/>
          </p:cNvSpPr>
          <p:nvPr/>
        </p:nvSpPr>
        <p:spPr bwMode="auto">
          <a:xfrm>
            <a:off x="4235450" y="5570538"/>
            <a:ext cx="15763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HOLD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product.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CONSULT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PSRT.</a:t>
            </a:r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35"/>
          <p:cNvSpPr>
            <a:spLocks noChangeArrowheads="1"/>
          </p:cNvSpPr>
          <p:nvPr/>
        </p:nvSpPr>
        <p:spPr bwMode="auto">
          <a:xfrm>
            <a:off x="554038" y="4267200"/>
            <a:ext cx="2128837" cy="762000"/>
          </a:xfrm>
          <a:prstGeom prst="homePlate">
            <a:avLst>
              <a:gd name="adj" fmla="val 87305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315CDF-4DD7-4392-91D9-9741A902A3A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6628" name="Text Box 6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26629" name="Text Box 7"/>
          <p:cNvSpPr txBox="1">
            <a:spLocks noChangeArrowheads="1"/>
          </p:cNvSpPr>
          <p:nvPr/>
        </p:nvSpPr>
        <p:spPr bwMode="auto">
          <a:xfrm>
            <a:off x="2774950" y="2295525"/>
            <a:ext cx="882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no</a:t>
            </a:r>
          </a:p>
        </p:txBody>
      </p:sp>
      <p:sp>
        <p:nvSpPr>
          <p:cNvPr id="26630" name="AutoShape 14"/>
          <p:cNvSpPr>
            <a:spLocks noChangeArrowheads="1"/>
          </p:cNvSpPr>
          <p:nvPr/>
        </p:nvSpPr>
        <p:spPr bwMode="auto">
          <a:xfrm>
            <a:off x="3997325" y="4078288"/>
            <a:ext cx="1692275" cy="1484312"/>
          </a:xfrm>
          <a:prstGeom prst="hexagon">
            <a:avLst>
              <a:gd name="adj" fmla="val 28840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631" name="Rectangle 15"/>
          <p:cNvSpPr>
            <a:spLocks noChangeArrowheads="1"/>
          </p:cNvSpPr>
          <p:nvPr/>
        </p:nvSpPr>
        <p:spPr bwMode="auto">
          <a:xfrm>
            <a:off x="4046538" y="4124325"/>
            <a:ext cx="15763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HOLD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product.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CONSULT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PSRT.  Treat per local standard of care.</a:t>
            </a:r>
          </a:p>
        </p:txBody>
      </p:sp>
      <p:sp>
        <p:nvSpPr>
          <p:cNvPr id="26632" name="Text Box 19"/>
          <p:cNvSpPr txBox="1">
            <a:spLocks noChangeArrowheads="1"/>
          </p:cNvSpPr>
          <p:nvPr/>
        </p:nvSpPr>
        <p:spPr bwMode="auto">
          <a:xfrm>
            <a:off x="5562600" y="6308725"/>
            <a:ext cx="3429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endParaRPr lang="en-US" altLang="en-US" sz="1200" b="0" i="1"/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200" b="0" i="1"/>
              <a:t>Protocol Reference:  Section 9.5 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endParaRPr lang="en-US" altLang="en-US" sz="1200" b="0" i="1"/>
          </a:p>
        </p:txBody>
      </p:sp>
      <p:cxnSp>
        <p:nvCxnSpPr>
          <p:cNvPr id="26633" name="AutoShape 20"/>
          <p:cNvCxnSpPr>
            <a:cxnSpLocks noChangeShapeType="1"/>
          </p:cNvCxnSpPr>
          <p:nvPr/>
        </p:nvCxnSpPr>
        <p:spPr bwMode="auto">
          <a:xfrm flipV="1">
            <a:off x="2971800" y="2519363"/>
            <a:ext cx="7429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4" name="AutoShape 20"/>
          <p:cNvCxnSpPr>
            <a:cxnSpLocks noChangeShapeType="1"/>
            <a:stCxn id="26640" idx="2"/>
            <a:endCxn id="26626" idx="0"/>
          </p:cNvCxnSpPr>
          <p:nvPr/>
        </p:nvCxnSpPr>
        <p:spPr bwMode="auto">
          <a:xfrm>
            <a:off x="1282700" y="3429000"/>
            <a:ext cx="3175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35" name="Text Box 7"/>
          <p:cNvSpPr txBox="1">
            <a:spLocks noChangeArrowheads="1"/>
          </p:cNvSpPr>
          <p:nvPr/>
        </p:nvSpPr>
        <p:spPr bwMode="auto">
          <a:xfrm>
            <a:off x="1219200" y="3752850"/>
            <a:ext cx="882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yes</a:t>
            </a:r>
          </a:p>
        </p:txBody>
      </p:sp>
      <p:sp>
        <p:nvSpPr>
          <p:cNvPr id="26636" name="Rectangle 15"/>
          <p:cNvSpPr>
            <a:spLocks noChangeArrowheads="1"/>
          </p:cNvSpPr>
          <p:nvPr/>
        </p:nvSpPr>
        <p:spPr bwMode="auto">
          <a:xfrm>
            <a:off x="554038" y="4267200"/>
            <a:ext cx="157638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Re-evaluate at next scheduled visit</a:t>
            </a:r>
          </a:p>
        </p:txBody>
      </p:sp>
      <p:sp>
        <p:nvSpPr>
          <p:cNvPr id="26637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22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HOPE Product Use Management:  Localized erythema or edema (area &lt; 50% of vulvar surface or combined vaginal and cervical surface)</a:t>
            </a:r>
          </a:p>
        </p:txBody>
      </p:sp>
      <p:sp>
        <p:nvSpPr>
          <p:cNvPr id="26638" name="AutoShape 2"/>
          <p:cNvSpPr>
            <a:spLocks noChangeArrowheads="1"/>
          </p:cNvSpPr>
          <p:nvPr/>
        </p:nvSpPr>
        <p:spPr bwMode="auto">
          <a:xfrm>
            <a:off x="3733800" y="1430338"/>
            <a:ext cx="2193925" cy="2136775"/>
          </a:xfrm>
          <a:prstGeom prst="diamond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6639" name="TextBox 42"/>
          <p:cNvSpPr txBox="1">
            <a:spLocks noChangeArrowheads="1"/>
          </p:cNvSpPr>
          <p:nvPr/>
        </p:nvSpPr>
        <p:spPr bwMode="auto">
          <a:xfrm>
            <a:off x="4273550" y="1816100"/>
            <a:ext cx="113665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Re-evaluate by speculum in 3-5 days.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Has condition worsened?</a:t>
            </a:r>
          </a:p>
        </p:txBody>
      </p:sp>
      <p:sp>
        <p:nvSpPr>
          <p:cNvPr id="26640" name="AutoShape 4"/>
          <p:cNvSpPr>
            <a:spLocks noChangeArrowheads="1"/>
          </p:cNvSpPr>
          <p:nvPr/>
        </p:nvSpPr>
        <p:spPr bwMode="auto">
          <a:xfrm>
            <a:off x="428625" y="1609725"/>
            <a:ext cx="2543175" cy="1819275"/>
          </a:xfrm>
          <a:prstGeom prst="homePlate">
            <a:avLst>
              <a:gd name="adj" fmla="val 45833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641" name="Rectangle 5"/>
          <p:cNvSpPr>
            <a:spLocks noChangeArrowheads="1"/>
          </p:cNvSpPr>
          <p:nvPr/>
        </p:nvSpPr>
        <p:spPr bwMode="auto">
          <a:xfrm>
            <a:off x="457200" y="2093913"/>
            <a:ext cx="213836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CONTINUE product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Is the participant asymptomatic?</a:t>
            </a:r>
          </a:p>
        </p:txBody>
      </p:sp>
      <p:sp>
        <p:nvSpPr>
          <p:cNvPr id="26642" name="Text Box 7"/>
          <p:cNvSpPr txBox="1">
            <a:spLocks noChangeArrowheads="1"/>
          </p:cNvSpPr>
          <p:nvPr/>
        </p:nvSpPr>
        <p:spPr bwMode="auto">
          <a:xfrm>
            <a:off x="4668838" y="3683000"/>
            <a:ext cx="882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yes</a:t>
            </a:r>
          </a:p>
        </p:txBody>
      </p:sp>
      <p:cxnSp>
        <p:nvCxnSpPr>
          <p:cNvPr id="26643" name="AutoShape 20"/>
          <p:cNvCxnSpPr>
            <a:cxnSpLocks noChangeShapeType="1"/>
          </p:cNvCxnSpPr>
          <p:nvPr/>
        </p:nvCxnSpPr>
        <p:spPr bwMode="auto">
          <a:xfrm>
            <a:off x="4835525" y="3567113"/>
            <a:ext cx="7938" cy="51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44" name="Text Box 7"/>
          <p:cNvSpPr txBox="1">
            <a:spLocks noChangeArrowheads="1"/>
          </p:cNvSpPr>
          <p:nvPr/>
        </p:nvSpPr>
        <p:spPr bwMode="auto">
          <a:xfrm>
            <a:off x="5486400" y="2011363"/>
            <a:ext cx="882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no</a:t>
            </a:r>
          </a:p>
        </p:txBody>
      </p:sp>
      <p:sp>
        <p:nvSpPr>
          <p:cNvPr id="26645" name="AutoShape 35"/>
          <p:cNvSpPr>
            <a:spLocks noChangeArrowheads="1"/>
          </p:cNvSpPr>
          <p:nvPr/>
        </p:nvSpPr>
        <p:spPr bwMode="auto">
          <a:xfrm>
            <a:off x="6400800" y="2209800"/>
            <a:ext cx="2128838" cy="609600"/>
          </a:xfrm>
          <a:prstGeom prst="homePlate">
            <a:avLst>
              <a:gd name="adj" fmla="val 87305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646" name="Rectangle 15"/>
          <p:cNvSpPr>
            <a:spLocks noChangeArrowheads="1"/>
          </p:cNvSpPr>
          <p:nvPr/>
        </p:nvSpPr>
        <p:spPr bwMode="auto">
          <a:xfrm>
            <a:off x="6530975" y="2273300"/>
            <a:ext cx="15779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CONTINUE product.</a:t>
            </a:r>
          </a:p>
        </p:txBody>
      </p:sp>
      <p:cxnSp>
        <p:nvCxnSpPr>
          <p:cNvPr id="26647" name="AutoShape 20"/>
          <p:cNvCxnSpPr>
            <a:cxnSpLocks noChangeShapeType="1"/>
          </p:cNvCxnSpPr>
          <p:nvPr/>
        </p:nvCxnSpPr>
        <p:spPr bwMode="auto">
          <a:xfrm>
            <a:off x="5927725" y="2498725"/>
            <a:ext cx="4413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3600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/>
              <a:t>Identify the conditions that would require a product hold or discontinuation </a:t>
            </a:r>
          </a:p>
          <a:p>
            <a:pPr lvl="0"/>
            <a:r>
              <a:rPr lang="en-US" sz="2800" dirty="0"/>
              <a:t>Review conditions that require follow up per protocol before product resumed</a:t>
            </a:r>
          </a:p>
        </p:txBody>
      </p:sp>
    </p:spTree>
    <p:extLst>
      <p:ext uri="{BB962C8B-B14F-4D97-AF65-F5344CB8AC3E}">
        <p14:creationId xmlns:p14="http://schemas.microsoft.com/office/powerpoint/2010/main" val="22830927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14"/>
          <p:cNvSpPr>
            <a:spLocks noChangeArrowheads="1"/>
          </p:cNvSpPr>
          <p:nvPr/>
        </p:nvSpPr>
        <p:spPr bwMode="auto">
          <a:xfrm>
            <a:off x="152400" y="1228725"/>
            <a:ext cx="2819400" cy="2474913"/>
          </a:xfrm>
          <a:prstGeom prst="hexagon">
            <a:avLst>
              <a:gd name="adj" fmla="val 28870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8675" name="AutoShape 35"/>
          <p:cNvSpPr>
            <a:spLocks noChangeArrowheads="1"/>
          </p:cNvSpPr>
          <p:nvPr/>
        </p:nvSpPr>
        <p:spPr bwMode="auto">
          <a:xfrm>
            <a:off x="609600" y="4672013"/>
            <a:ext cx="2128838" cy="609600"/>
          </a:xfrm>
          <a:prstGeom prst="homePlate">
            <a:avLst>
              <a:gd name="adj" fmla="val 87305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B5E1FF-153C-4DC7-8440-43432BBD0F7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28678" name="Text Box 7"/>
          <p:cNvSpPr txBox="1">
            <a:spLocks noChangeArrowheads="1"/>
          </p:cNvSpPr>
          <p:nvPr/>
        </p:nvSpPr>
        <p:spPr bwMode="auto">
          <a:xfrm>
            <a:off x="2774950" y="2057400"/>
            <a:ext cx="882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no</a:t>
            </a:r>
          </a:p>
        </p:txBody>
      </p:sp>
      <p:sp>
        <p:nvSpPr>
          <p:cNvPr id="28679" name="AutoShape 14"/>
          <p:cNvSpPr>
            <a:spLocks noChangeArrowheads="1"/>
          </p:cNvSpPr>
          <p:nvPr/>
        </p:nvSpPr>
        <p:spPr bwMode="auto">
          <a:xfrm>
            <a:off x="6384925" y="1600200"/>
            <a:ext cx="1692275" cy="1482725"/>
          </a:xfrm>
          <a:prstGeom prst="hexagon">
            <a:avLst>
              <a:gd name="adj" fmla="val 28871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8680" name="Rectangle 15"/>
          <p:cNvSpPr>
            <a:spLocks noChangeArrowheads="1"/>
          </p:cNvSpPr>
          <p:nvPr/>
        </p:nvSpPr>
        <p:spPr bwMode="auto">
          <a:xfrm>
            <a:off x="6477000" y="1676400"/>
            <a:ext cx="15763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Continue to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HOLD product.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CONSULT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PSRT.  Treat per local standard of care.</a:t>
            </a:r>
          </a:p>
        </p:txBody>
      </p:sp>
      <p:sp>
        <p:nvSpPr>
          <p:cNvPr id="28681" name="Text Box 19"/>
          <p:cNvSpPr txBox="1">
            <a:spLocks noChangeArrowheads="1"/>
          </p:cNvSpPr>
          <p:nvPr/>
        </p:nvSpPr>
        <p:spPr bwMode="auto">
          <a:xfrm>
            <a:off x="5562600" y="6308725"/>
            <a:ext cx="3429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endParaRPr lang="en-US" altLang="en-US" sz="1200" b="0" i="1"/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200" b="0" i="1"/>
              <a:t>Protocol Reference:  Section 9.5 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endParaRPr lang="en-US" altLang="en-US" sz="1200" b="0" i="1"/>
          </a:p>
        </p:txBody>
      </p:sp>
      <p:cxnSp>
        <p:nvCxnSpPr>
          <p:cNvPr id="28682" name="AutoShape 20"/>
          <p:cNvCxnSpPr>
            <a:cxnSpLocks noChangeShapeType="1"/>
          </p:cNvCxnSpPr>
          <p:nvPr/>
        </p:nvCxnSpPr>
        <p:spPr bwMode="auto">
          <a:xfrm flipV="1">
            <a:off x="2971800" y="2281238"/>
            <a:ext cx="7429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83" name="AutoShape 20"/>
          <p:cNvCxnSpPr>
            <a:cxnSpLocks noChangeShapeType="1"/>
          </p:cNvCxnSpPr>
          <p:nvPr/>
        </p:nvCxnSpPr>
        <p:spPr bwMode="auto">
          <a:xfrm>
            <a:off x="1522413" y="3733800"/>
            <a:ext cx="0" cy="903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84" name="Text Box 7"/>
          <p:cNvSpPr txBox="1">
            <a:spLocks noChangeArrowheads="1"/>
          </p:cNvSpPr>
          <p:nvPr/>
        </p:nvSpPr>
        <p:spPr bwMode="auto">
          <a:xfrm>
            <a:off x="1362075" y="4005263"/>
            <a:ext cx="882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yes</a:t>
            </a:r>
          </a:p>
        </p:txBody>
      </p:sp>
      <p:sp>
        <p:nvSpPr>
          <p:cNvPr id="28685" name="Rectangle 15"/>
          <p:cNvSpPr>
            <a:spLocks noChangeArrowheads="1"/>
          </p:cNvSpPr>
          <p:nvPr/>
        </p:nvSpPr>
        <p:spPr bwMode="auto">
          <a:xfrm>
            <a:off x="696913" y="4746625"/>
            <a:ext cx="1576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RESUME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product.</a:t>
            </a:r>
          </a:p>
        </p:txBody>
      </p:sp>
      <p:sp>
        <p:nvSpPr>
          <p:cNvPr id="28686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229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HOPE Product Use Management:  Generalized erythema or severe edema (area &gt; 50% of vulvar surface or combined vaginal and cervical surface affected by erythema)</a:t>
            </a:r>
          </a:p>
        </p:txBody>
      </p:sp>
      <p:sp>
        <p:nvSpPr>
          <p:cNvPr id="28687" name="AutoShape 2"/>
          <p:cNvSpPr>
            <a:spLocks noChangeArrowheads="1"/>
          </p:cNvSpPr>
          <p:nvPr/>
        </p:nvSpPr>
        <p:spPr bwMode="auto">
          <a:xfrm>
            <a:off x="3733800" y="1430338"/>
            <a:ext cx="1890713" cy="1760537"/>
          </a:xfrm>
          <a:prstGeom prst="diamond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8688" name="TextBox 42"/>
          <p:cNvSpPr txBox="1">
            <a:spLocks noChangeArrowheads="1"/>
          </p:cNvSpPr>
          <p:nvPr/>
        </p:nvSpPr>
        <p:spPr bwMode="auto">
          <a:xfrm>
            <a:off x="4114800" y="1776413"/>
            <a:ext cx="11366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Re-evaluate within 2-3 days.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Has the AE resolved?</a:t>
            </a:r>
          </a:p>
        </p:txBody>
      </p:sp>
      <p:sp>
        <p:nvSpPr>
          <p:cNvPr id="28689" name="Rectangle 5"/>
          <p:cNvSpPr>
            <a:spLocks noChangeArrowheads="1"/>
          </p:cNvSpPr>
          <p:nvPr/>
        </p:nvSpPr>
        <p:spPr bwMode="auto">
          <a:xfrm>
            <a:off x="609600" y="1436688"/>
            <a:ext cx="19050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HOLD product and perform naked eye exam.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Re-evaluate in 3-5 days.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Has the AE resolved?</a:t>
            </a:r>
          </a:p>
        </p:txBody>
      </p:sp>
      <p:sp>
        <p:nvSpPr>
          <p:cNvPr id="28690" name="Text Box 7"/>
          <p:cNvSpPr txBox="1">
            <a:spLocks noChangeArrowheads="1"/>
          </p:cNvSpPr>
          <p:nvPr/>
        </p:nvSpPr>
        <p:spPr bwMode="auto">
          <a:xfrm>
            <a:off x="4668838" y="3205163"/>
            <a:ext cx="882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yes</a:t>
            </a:r>
          </a:p>
        </p:txBody>
      </p:sp>
      <p:cxnSp>
        <p:nvCxnSpPr>
          <p:cNvPr id="28691" name="AutoShape 20"/>
          <p:cNvCxnSpPr>
            <a:cxnSpLocks noChangeShapeType="1"/>
            <a:stCxn id="28687" idx="2"/>
          </p:cNvCxnSpPr>
          <p:nvPr/>
        </p:nvCxnSpPr>
        <p:spPr bwMode="auto">
          <a:xfrm>
            <a:off x="4679950" y="3190875"/>
            <a:ext cx="7938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92" name="Text Box 7"/>
          <p:cNvSpPr txBox="1">
            <a:spLocks noChangeArrowheads="1"/>
          </p:cNvSpPr>
          <p:nvPr/>
        </p:nvSpPr>
        <p:spPr bwMode="auto">
          <a:xfrm>
            <a:off x="5486400" y="2011363"/>
            <a:ext cx="882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no</a:t>
            </a:r>
          </a:p>
        </p:txBody>
      </p:sp>
      <p:cxnSp>
        <p:nvCxnSpPr>
          <p:cNvPr id="28693" name="AutoShape 20"/>
          <p:cNvCxnSpPr>
            <a:cxnSpLocks noChangeShapeType="1"/>
          </p:cNvCxnSpPr>
          <p:nvPr/>
        </p:nvCxnSpPr>
        <p:spPr bwMode="auto">
          <a:xfrm flipV="1">
            <a:off x="5638800" y="2297113"/>
            <a:ext cx="7429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94" name="AutoShape 35"/>
          <p:cNvSpPr>
            <a:spLocks noChangeArrowheads="1"/>
          </p:cNvSpPr>
          <p:nvPr/>
        </p:nvSpPr>
        <p:spPr bwMode="auto">
          <a:xfrm>
            <a:off x="3887788" y="3713163"/>
            <a:ext cx="2127250" cy="609600"/>
          </a:xfrm>
          <a:prstGeom prst="homePlate">
            <a:avLst>
              <a:gd name="adj" fmla="val 87240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8695" name="Rectangle 15"/>
          <p:cNvSpPr>
            <a:spLocks noChangeArrowheads="1"/>
          </p:cNvSpPr>
          <p:nvPr/>
        </p:nvSpPr>
        <p:spPr bwMode="auto">
          <a:xfrm>
            <a:off x="3973513" y="3786188"/>
            <a:ext cx="1577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RESUME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product.</a:t>
            </a:r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0ECF27E-4979-4E88-ABDE-D0A49071BF4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22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HOPE Product Use Management:  Unexpected genital bleeding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30725" name="AutoShape 4"/>
          <p:cNvSpPr>
            <a:spLocks noChangeArrowheads="1"/>
          </p:cNvSpPr>
          <p:nvPr/>
        </p:nvSpPr>
        <p:spPr bwMode="auto">
          <a:xfrm>
            <a:off x="3354388" y="1847850"/>
            <a:ext cx="2743200" cy="1785938"/>
          </a:xfrm>
          <a:prstGeom prst="homePlate">
            <a:avLst>
              <a:gd name="adj" fmla="val 45831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3327400" y="2328863"/>
            <a:ext cx="24399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CONTINUE product and perform naked eye exam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200" b="0" i="1"/>
              <a:t>Protocol Reference:  Section 9.5</a:t>
            </a:r>
          </a:p>
        </p:txBody>
      </p:sp>
      <p:sp>
        <p:nvSpPr>
          <p:cNvPr id="30728" name="TextBox 1"/>
          <p:cNvSpPr txBox="1">
            <a:spLocks noChangeArrowheads="1"/>
          </p:cNvSpPr>
          <p:nvPr/>
        </p:nvSpPr>
        <p:spPr bwMode="auto">
          <a:xfrm>
            <a:off x="5181600" y="4191000"/>
            <a:ext cx="259080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*If determined to be due to deep epithelial disruption, refer to those guidelines; otherwise continue study product use</a:t>
            </a:r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14"/>
          <p:cNvSpPr>
            <a:spLocks noChangeArrowheads="1"/>
          </p:cNvSpPr>
          <p:nvPr/>
        </p:nvSpPr>
        <p:spPr bwMode="auto">
          <a:xfrm>
            <a:off x="465138" y="1262063"/>
            <a:ext cx="2735262" cy="1938337"/>
          </a:xfrm>
          <a:prstGeom prst="hexagon">
            <a:avLst>
              <a:gd name="adj" fmla="val 28856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EDAA2F3-DE90-4D2E-82AD-CAE48B8207E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32772" name="Text Box 5"/>
          <p:cNvSpPr txBox="1">
            <a:spLocks noChangeArrowheads="1"/>
          </p:cNvSpPr>
          <p:nvPr/>
        </p:nvSpPr>
        <p:spPr bwMode="auto">
          <a:xfrm>
            <a:off x="457200" y="304800"/>
            <a:ext cx="8229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HOPE Product Use Management:  Cervicitis (including findings on exam such as inflammation and/or friability)</a:t>
            </a:r>
          </a:p>
        </p:txBody>
      </p:sp>
      <p:sp>
        <p:nvSpPr>
          <p:cNvPr id="32773" name="Rectangle 9"/>
          <p:cNvSpPr>
            <a:spLocks noChangeArrowheads="1"/>
          </p:cNvSpPr>
          <p:nvPr/>
        </p:nvSpPr>
        <p:spPr bwMode="auto">
          <a:xfrm>
            <a:off x="1147763" y="1460500"/>
            <a:ext cx="13716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HOLD product and evaluate for GC/ CT*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Positive for GC/ CT?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  <p:sp>
        <p:nvSpPr>
          <p:cNvPr id="32774" name="Rectangle 10"/>
          <p:cNvSpPr>
            <a:spLocks noChangeArrowheads="1"/>
          </p:cNvSpPr>
          <p:nvPr/>
        </p:nvSpPr>
        <p:spPr bwMode="auto">
          <a:xfrm>
            <a:off x="5160963" y="3382963"/>
            <a:ext cx="4841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yes</a:t>
            </a:r>
          </a:p>
        </p:txBody>
      </p:sp>
      <p:cxnSp>
        <p:nvCxnSpPr>
          <p:cNvPr id="32775" name="AutoShape 12"/>
          <p:cNvCxnSpPr>
            <a:cxnSpLocks noChangeShapeType="1"/>
            <a:stCxn id="32784" idx="2"/>
            <a:endCxn id="32781" idx="0"/>
          </p:cNvCxnSpPr>
          <p:nvPr/>
        </p:nvCxnSpPr>
        <p:spPr bwMode="auto">
          <a:xfrm>
            <a:off x="4837113" y="3382963"/>
            <a:ext cx="4762" cy="655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76" name="AutoShape 14"/>
          <p:cNvSpPr>
            <a:spLocks noChangeArrowheads="1"/>
          </p:cNvSpPr>
          <p:nvPr/>
        </p:nvSpPr>
        <p:spPr bwMode="auto">
          <a:xfrm>
            <a:off x="871538" y="3754438"/>
            <a:ext cx="1981200" cy="1352550"/>
          </a:xfrm>
          <a:prstGeom prst="hexagon">
            <a:avLst>
              <a:gd name="adj" fmla="val 28848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777" name="Rectangle 15"/>
          <p:cNvSpPr>
            <a:spLocks noChangeArrowheads="1"/>
          </p:cNvSpPr>
          <p:nvPr/>
        </p:nvSpPr>
        <p:spPr bwMode="auto">
          <a:xfrm>
            <a:off x="1103313" y="3763963"/>
            <a:ext cx="15748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Provide treatment and re-evaluate after 3-5 days.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All signs and symptoms resolved?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32778" name="Text Box 19"/>
          <p:cNvSpPr txBox="1">
            <a:spLocks noChangeArrowheads="1"/>
          </p:cNvSpPr>
          <p:nvPr/>
        </p:nvSpPr>
        <p:spPr bwMode="auto">
          <a:xfrm>
            <a:off x="5562600" y="6308725"/>
            <a:ext cx="3429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endParaRPr lang="en-US" altLang="en-US" sz="1200" b="0" i="1"/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200" b="0" i="1"/>
              <a:t>Protocol Reference:  Section 9.5 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endParaRPr lang="en-US" altLang="en-US" sz="1200" b="0" i="1"/>
          </a:p>
        </p:txBody>
      </p:sp>
      <p:cxnSp>
        <p:nvCxnSpPr>
          <p:cNvPr id="32779" name="AutoShape 20"/>
          <p:cNvCxnSpPr>
            <a:cxnSpLocks noChangeShapeType="1"/>
          </p:cNvCxnSpPr>
          <p:nvPr/>
        </p:nvCxnSpPr>
        <p:spPr bwMode="auto">
          <a:xfrm>
            <a:off x="3200400" y="2324100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80" name="TextBox 1"/>
          <p:cNvSpPr txBox="1">
            <a:spLocks noChangeArrowheads="1"/>
          </p:cNvSpPr>
          <p:nvPr/>
        </p:nvSpPr>
        <p:spPr bwMode="auto">
          <a:xfrm>
            <a:off x="6189663" y="5181600"/>
            <a:ext cx="2590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*Consider syndromic management pending results of testing and per clinician discretion.</a:t>
            </a:r>
          </a:p>
        </p:txBody>
      </p:sp>
      <p:sp>
        <p:nvSpPr>
          <p:cNvPr id="32781" name="AutoShape 35"/>
          <p:cNvSpPr>
            <a:spLocks noChangeArrowheads="1"/>
          </p:cNvSpPr>
          <p:nvPr/>
        </p:nvSpPr>
        <p:spPr bwMode="auto">
          <a:xfrm>
            <a:off x="4043363" y="4038600"/>
            <a:ext cx="2128837" cy="609600"/>
          </a:xfrm>
          <a:prstGeom prst="homePlate">
            <a:avLst>
              <a:gd name="adj" fmla="val 87305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782" name="Rectangle 15"/>
          <p:cNvSpPr>
            <a:spLocks noChangeArrowheads="1"/>
          </p:cNvSpPr>
          <p:nvPr/>
        </p:nvSpPr>
        <p:spPr bwMode="auto">
          <a:xfrm>
            <a:off x="4130675" y="4037013"/>
            <a:ext cx="15763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RESUME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product.</a:t>
            </a:r>
          </a:p>
        </p:txBody>
      </p:sp>
      <p:sp>
        <p:nvSpPr>
          <p:cNvPr id="32783" name="Text Box 7"/>
          <p:cNvSpPr txBox="1">
            <a:spLocks noChangeArrowheads="1"/>
          </p:cNvSpPr>
          <p:nvPr/>
        </p:nvSpPr>
        <p:spPr bwMode="auto">
          <a:xfrm>
            <a:off x="3073400" y="2078038"/>
            <a:ext cx="882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no</a:t>
            </a:r>
          </a:p>
        </p:txBody>
      </p:sp>
      <p:sp>
        <p:nvSpPr>
          <p:cNvPr id="32784" name="AutoShape 2"/>
          <p:cNvSpPr>
            <a:spLocks noChangeArrowheads="1"/>
          </p:cNvSpPr>
          <p:nvPr/>
        </p:nvSpPr>
        <p:spPr bwMode="auto">
          <a:xfrm>
            <a:off x="3805238" y="1262063"/>
            <a:ext cx="2062162" cy="2120900"/>
          </a:xfrm>
          <a:prstGeom prst="diamond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32785" name="TextBox 26"/>
          <p:cNvSpPr txBox="1">
            <a:spLocks noChangeArrowheads="1"/>
          </p:cNvSpPr>
          <p:nvPr/>
        </p:nvSpPr>
        <p:spPr bwMode="auto">
          <a:xfrm>
            <a:off x="4267200" y="1676400"/>
            <a:ext cx="113665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Re-evaluate 3-5 days after exam.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All signs and symptoms resolved?</a:t>
            </a:r>
          </a:p>
        </p:txBody>
      </p:sp>
      <p:sp>
        <p:nvSpPr>
          <p:cNvPr id="32786" name="Rectangle 10"/>
          <p:cNvSpPr>
            <a:spLocks noChangeArrowheads="1"/>
          </p:cNvSpPr>
          <p:nvPr/>
        </p:nvSpPr>
        <p:spPr bwMode="auto">
          <a:xfrm>
            <a:off x="2082800" y="3306763"/>
            <a:ext cx="4857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yes</a:t>
            </a:r>
          </a:p>
        </p:txBody>
      </p:sp>
      <p:cxnSp>
        <p:nvCxnSpPr>
          <p:cNvPr id="32787" name="AutoShape 12"/>
          <p:cNvCxnSpPr>
            <a:cxnSpLocks noChangeShapeType="1"/>
          </p:cNvCxnSpPr>
          <p:nvPr/>
        </p:nvCxnSpPr>
        <p:spPr bwMode="auto">
          <a:xfrm>
            <a:off x="1798638" y="3276600"/>
            <a:ext cx="11112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8" name="AutoShape 20"/>
          <p:cNvCxnSpPr>
            <a:cxnSpLocks noChangeShapeType="1"/>
            <a:stCxn id="32784" idx="3"/>
          </p:cNvCxnSpPr>
          <p:nvPr/>
        </p:nvCxnSpPr>
        <p:spPr bwMode="auto">
          <a:xfrm>
            <a:off x="5867400" y="2322513"/>
            <a:ext cx="781050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89" name="Text Box 7"/>
          <p:cNvSpPr txBox="1">
            <a:spLocks noChangeArrowheads="1"/>
          </p:cNvSpPr>
          <p:nvPr/>
        </p:nvSpPr>
        <p:spPr bwMode="auto">
          <a:xfrm>
            <a:off x="5715000" y="2087563"/>
            <a:ext cx="882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no</a:t>
            </a:r>
          </a:p>
        </p:txBody>
      </p:sp>
      <p:sp>
        <p:nvSpPr>
          <p:cNvPr id="32790" name="AutoShape 14"/>
          <p:cNvSpPr>
            <a:spLocks noChangeArrowheads="1"/>
          </p:cNvSpPr>
          <p:nvPr/>
        </p:nvSpPr>
        <p:spPr bwMode="auto">
          <a:xfrm>
            <a:off x="6648450" y="1638300"/>
            <a:ext cx="1539875" cy="1333500"/>
          </a:xfrm>
          <a:prstGeom prst="hexagon">
            <a:avLst>
              <a:gd name="adj" fmla="val 28869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791" name="Rectangle 15"/>
          <p:cNvSpPr>
            <a:spLocks noChangeArrowheads="1"/>
          </p:cNvSpPr>
          <p:nvPr/>
        </p:nvSpPr>
        <p:spPr bwMode="auto">
          <a:xfrm>
            <a:off x="6656388" y="2095500"/>
            <a:ext cx="1576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CONSULT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PSRT.</a:t>
            </a:r>
          </a:p>
        </p:txBody>
      </p:sp>
      <p:sp>
        <p:nvSpPr>
          <p:cNvPr id="32792" name="AutoShape 14"/>
          <p:cNvSpPr>
            <a:spLocks noChangeArrowheads="1"/>
          </p:cNvSpPr>
          <p:nvPr/>
        </p:nvSpPr>
        <p:spPr bwMode="auto">
          <a:xfrm>
            <a:off x="1184275" y="5614988"/>
            <a:ext cx="1258888" cy="863600"/>
          </a:xfrm>
          <a:prstGeom prst="hexagon">
            <a:avLst>
              <a:gd name="adj" fmla="val 28857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793" name="Rectangle 15"/>
          <p:cNvSpPr>
            <a:spLocks noChangeArrowheads="1"/>
          </p:cNvSpPr>
          <p:nvPr/>
        </p:nvSpPr>
        <p:spPr bwMode="auto">
          <a:xfrm>
            <a:off x="1066800" y="5867400"/>
            <a:ext cx="1576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CONSULT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PSRT.</a:t>
            </a:r>
          </a:p>
        </p:txBody>
      </p:sp>
      <p:cxnSp>
        <p:nvCxnSpPr>
          <p:cNvPr id="32794" name="AutoShape 12"/>
          <p:cNvCxnSpPr>
            <a:cxnSpLocks noChangeShapeType="1"/>
          </p:cNvCxnSpPr>
          <p:nvPr/>
        </p:nvCxnSpPr>
        <p:spPr bwMode="auto">
          <a:xfrm>
            <a:off x="1790700" y="5165725"/>
            <a:ext cx="7938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95" name="Text Box 7"/>
          <p:cNvSpPr txBox="1">
            <a:spLocks noChangeArrowheads="1"/>
          </p:cNvSpPr>
          <p:nvPr/>
        </p:nvSpPr>
        <p:spPr bwMode="auto">
          <a:xfrm>
            <a:off x="1560513" y="5202238"/>
            <a:ext cx="882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no</a:t>
            </a:r>
          </a:p>
        </p:txBody>
      </p:sp>
      <p:cxnSp>
        <p:nvCxnSpPr>
          <p:cNvPr id="32796" name="AutoShape 20"/>
          <p:cNvCxnSpPr>
            <a:cxnSpLocks noChangeShapeType="1"/>
          </p:cNvCxnSpPr>
          <p:nvPr/>
        </p:nvCxnSpPr>
        <p:spPr bwMode="auto">
          <a:xfrm>
            <a:off x="2971800" y="4386263"/>
            <a:ext cx="8572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97" name="Text Box 7"/>
          <p:cNvSpPr txBox="1">
            <a:spLocks noChangeArrowheads="1"/>
          </p:cNvSpPr>
          <p:nvPr/>
        </p:nvSpPr>
        <p:spPr bwMode="auto">
          <a:xfrm>
            <a:off x="2940050" y="4094163"/>
            <a:ext cx="882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yes</a:t>
            </a:r>
          </a:p>
        </p:txBody>
      </p:sp>
    </p:spTree>
    <p:custDataLst>
      <p:tags r:id="rId1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4FFEAA-1F6E-48FF-8A15-5B8FD2CBD2E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22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HOPE Product Use Management:  Genital petechia(e), genital ecchymosis</a:t>
            </a:r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34821" name="AutoShape 4"/>
          <p:cNvSpPr>
            <a:spLocks noChangeArrowheads="1"/>
          </p:cNvSpPr>
          <p:nvPr/>
        </p:nvSpPr>
        <p:spPr bwMode="auto">
          <a:xfrm>
            <a:off x="3248025" y="1947863"/>
            <a:ext cx="2743200" cy="1785937"/>
          </a:xfrm>
          <a:prstGeom prst="homePlate">
            <a:avLst>
              <a:gd name="adj" fmla="val 45831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3198813" y="2305050"/>
            <a:ext cx="24399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CONTINUE product and perform naked eye exam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4823" name="Text Box 6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200" b="0" i="1"/>
              <a:t>Protocol Reference:  Section 9.5</a:t>
            </a:r>
          </a:p>
        </p:txBody>
      </p:sp>
      <p:sp>
        <p:nvSpPr>
          <p:cNvPr id="34824" name="TextBox 1"/>
          <p:cNvSpPr txBox="1">
            <a:spLocks noChangeArrowheads="1"/>
          </p:cNvSpPr>
          <p:nvPr/>
        </p:nvSpPr>
        <p:spPr bwMode="auto">
          <a:xfrm>
            <a:off x="6097588" y="4724400"/>
            <a:ext cx="25908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* Further evaluation or treatment per clinician discretion.</a:t>
            </a:r>
          </a:p>
        </p:txBody>
      </p:sp>
    </p:spTree>
    <p:custDataLst>
      <p:tags r:id="rId1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A94A11-DF9F-4005-B29C-86F591201DE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609600" y="549275"/>
            <a:ext cx="8229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HOPE Product Use Management: Study compliance &amp; Safety concerns</a:t>
            </a:r>
          </a:p>
        </p:txBody>
      </p:sp>
      <p:sp>
        <p:nvSpPr>
          <p:cNvPr id="36868" name="Text Box 3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20000"/>
              </a:spcAft>
              <a:buFont typeface="Symbol" pitchFamily="18" charset="2"/>
              <a:buChar char=""/>
            </a:pPr>
            <a:r>
              <a:rPr lang="en-US" altLang="en-US" sz="2400" b="0"/>
              <a:t>HOLD product if a participant: is unable or unwilling to comply with required study procedures, or might be put at undue risk to her safety and well-being by continuing product use, according to the judgment of the IoR/ designee.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 typeface="Symbol" pitchFamily="18" charset="2"/>
              <a:buChar char=""/>
            </a:pPr>
            <a:r>
              <a:rPr lang="en-US" altLang="en-US" sz="2400" b="0"/>
              <a:t>CONSULT the PSRT on all product holds instituted for this reason for further guidance on resuming product use, continuing the temporary hold, or progressing to permanent discontinuation.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 typeface="Symbol" pitchFamily="18" charset="2"/>
              <a:buChar char=""/>
            </a:pPr>
            <a:r>
              <a:rPr lang="en-US" altLang="en-US" sz="2400" b="0"/>
              <a:t>If the underlying reason for the product hold resolves, CONSULT the PSRT to resume study product at that time.</a:t>
            </a:r>
          </a:p>
        </p:txBody>
      </p:sp>
      <p:sp>
        <p:nvSpPr>
          <p:cNvPr id="36870" name="Text Box 5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200" b="0" i="1"/>
              <a:t>Protocol Reference:  Section 9.8</a:t>
            </a:r>
          </a:p>
        </p:txBody>
      </p:sp>
    </p:spTree>
    <p:custDataLst>
      <p:tags r:id="rId1"/>
    </p:custData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AA5700-2DFD-418D-82B3-EA071D36762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22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HOPE Product Use Management:  CO-ENROLLMENT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457200" y="12192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20000"/>
              </a:spcAft>
              <a:buFont typeface="Symbol" pitchFamily="18" charset="2"/>
              <a:buChar char=""/>
            </a:pPr>
            <a:r>
              <a:rPr lang="en-US" altLang="en-US" sz="2400" b="0"/>
              <a:t>If co-enrollment in another study is identified, obtain as much information as possible about the other study from the participant and the other study team.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 typeface="Symbol" pitchFamily="18" charset="2"/>
              <a:buChar char=""/>
            </a:pPr>
            <a:r>
              <a:rPr lang="en-US" altLang="en-US" sz="2400" b="0"/>
              <a:t>HOLD product upon identification of co-enrollment </a:t>
            </a:r>
            <a:r>
              <a:rPr lang="en-US" altLang="en-US" sz="2400" b="0" i="1"/>
              <a:t>unless</a:t>
            </a:r>
            <a:r>
              <a:rPr lang="en-US" altLang="en-US" sz="2400" b="0"/>
              <a:t> the other study is known to not involve a study product and/or confirmation is available from the other study team that the participant is not using another study product.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 typeface="Symbol" pitchFamily="18" charset="2"/>
              <a:buChar char=""/>
            </a:pPr>
            <a:r>
              <a:rPr lang="en-US" altLang="en-US" sz="2400" b="0"/>
              <a:t>CONSULT the PSRT on further management of the participant.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Font typeface="Symbol" pitchFamily="18" charset="2"/>
              <a:buChar char=""/>
            </a:pPr>
            <a:r>
              <a:rPr lang="en-US" altLang="en-US" sz="2400" b="0"/>
              <a:t>Schedule the participant to return when a response from the PSRT is expected.</a:t>
            </a:r>
          </a:p>
        </p:txBody>
      </p:sp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200" b="0" i="1"/>
              <a:t>Protocol Reference:  Section 5.6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/>
              <a:t>Product Hold vs. Permanent Discontinuation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610600" cy="4302125"/>
          </a:xfrm>
        </p:spPr>
        <p:txBody>
          <a:bodyPr>
            <a:noAutofit/>
          </a:bodyPr>
          <a:lstStyle/>
          <a:p>
            <a:r>
              <a:rPr lang="en-US" dirty="0"/>
              <a:t>Some product holds will be temporary, with product use resumed after time has elapsed</a:t>
            </a:r>
          </a:p>
          <a:p>
            <a:pPr lvl="1"/>
            <a:r>
              <a:rPr lang="en-US" dirty="0"/>
              <a:t>Pregnancy, for example</a:t>
            </a:r>
          </a:p>
          <a:p>
            <a:r>
              <a:rPr lang="en-US" dirty="0"/>
              <a:t>Some holds will turn into permanent discontinuations </a:t>
            </a:r>
          </a:p>
          <a:p>
            <a:pPr lvl="1"/>
            <a:r>
              <a:rPr lang="en-US" dirty="0"/>
              <a:t>Positive rapid HIV test, confirmed, for example</a:t>
            </a:r>
          </a:p>
          <a:p>
            <a:r>
              <a:rPr lang="en-US" dirty="0"/>
              <a:t>All are clinical, that is, initiated by study staff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22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/>
              <a:t>Criteria for </a:t>
            </a:r>
            <a:r>
              <a:rPr lang="en-US" sz="3200" b="1" dirty="0"/>
              <a:t>Permanent</a:t>
            </a:r>
            <a:r>
              <a:rPr lang="en-US" sz="3200" dirty="0"/>
              <a:t> Discontinuation of Study Product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participant will be </a:t>
            </a:r>
            <a:r>
              <a:rPr lang="en-US" b="1" u="sng" dirty="0"/>
              <a:t>permanently</a:t>
            </a:r>
            <a:r>
              <a:rPr lang="en-US" dirty="0"/>
              <a:t> </a:t>
            </a:r>
            <a:r>
              <a:rPr lang="en-US" u="sng" dirty="0"/>
              <a:t>discontinued</a:t>
            </a:r>
            <a:r>
              <a:rPr lang="en-US" dirty="0"/>
              <a:t> from VR product use automatically</a:t>
            </a:r>
          </a:p>
          <a:p>
            <a:pPr lvl="1"/>
            <a:r>
              <a:rPr lang="en-US" sz="3200" dirty="0"/>
              <a:t>Acquisition of HIV-1 infection (confirmed)</a:t>
            </a:r>
          </a:p>
          <a:p>
            <a:pPr lvl="1"/>
            <a:r>
              <a:rPr lang="en-US" sz="3200" dirty="0"/>
              <a:t>Allergic reaction to the VR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1885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 sz="4000" dirty="0"/>
              <a:t>Acquisition of HIV-infection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Initiate product hold </a:t>
            </a:r>
            <a:r>
              <a:rPr lang="en-US" sz="2800" u="sng" dirty="0"/>
              <a:t>IMMEDIATELY</a:t>
            </a:r>
            <a:r>
              <a:rPr lang="en-US" sz="2800" dirty="0"/>
              <a:t> with first reactive rapid HIV test (on same day as result)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If the participant is determined to be HIV-uninfected, resume product use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Permanently discontinue the study VR if HIV-1 infection is confirmed</a:t>
            </a:r>
          </a:p>
        </p:txBody>
      </p:sp>
    </p:spTree>
    <p:extLst>
      <p:ext uri="{BB962C8B-B14F-4D97-AF65-F5344CB8AC3E}">
        <p14:creationId xmlns:p14="http://schemas.microsoft.com/office/powerpoint/2010/main" val="4108180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General Criteria for Automatic </a:t>
            </a:r>
            <a:br>
              <a:rPr lang="en-US" sz="3600" dirty="0"/>
            </a:br>
            <a:r>
              <a:rPr lang="en-US" sz="3600" dirty="0"/>
              <a:t>Product Hold Initiation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Reactive rapid HIV test</a:t>
            </a:r>
          </a:p>
          <a:p>
            <a:r>
              <a:rPr lang="en-US" sz="2400" dirty="0"/>
              <a:t>Pregnancy (per positive urine test result)</a:t>
            </a:r>
          </a:p>
          <a:p>
            <a:r>
              <a:rPr lang="en-US" sz="2400" dirty="0"/>
              <a:t>Breastfeeding (per </a:t>
            </a:r>
            <a:r>
              <a:rPr lang="en-US" sz="2400" dirty="0" err="1"/>
              <a:t>ppt</a:t>
            </a:r>
            <a:r>
              <a:rPr lang="en-US" sz="2400" dirty="0"/>
              <a:t> report)</a:t>
            </a:r>
          </a:p>
          <a:p>
            <a:r>
              <a:rPr lang="en-US" sz="2400" dirty="0" err="1"/>
              <a:t>Ppt</a:t>
            </a:r>
            <a:r>
              <a:rPr lang="en-US" sz="2400" dirty="0"/>
              <a:t> report of use of PEP for HIV exposure  </a:t>
            </a:r>
          </a:p>
          <a:p>
            <a:r>
              <a:rPr lang="en-US" sz="2400" dirty="0"/>
              <a:t>Grade 3 related AE</a:t>
            </a:r>
          </a:p>
          <a:p>
            <a:r>
              <a:rPr lang="en-US" sz="2400" dirty="0"/>
              <a:t>Grade 4 AE, regardless of relationship to study product</a:t>
            </a:r>
          </a:p>
          <a:p>
            <a:r>
              <a:rPr lang="en-US" sz="2400" dirty="0"/>
              <a:t>Participant is unable or unwilling to comply with required study procedures, or otherwise might be put at undue risk to their safety and well-being by continuing product use, according to the judgment of the </a:t>
            </a:r>
            <a:r>
              <a:rPr lang="en-US" sz="2400" dirty="0" err="1"/>
              <a:t>IoR</a:t>
            </a:r>
            <a:r>
              <a:rPr lang="en-US" sz="2400" dirty="0"/>
              <a:t>/designee*</a:t>
            </a:r>
          </a:p>
        </p:txBody>
      </p:sp>
    </p:spTree>
    <p:extLst>
      <p:ext uri="{BB962C8B-B14F-4D97-AF65-F5344CB8AC3E}">
        <p14:creationId xmlns:p14="http://schemas.microsoft.com/office/powerpoint/2010/main" val="3511723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3600" dirty="0"/>
              <a:t>Guidance with Regard to AEs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General guidance</a:t>
            </a:r>
          </a:p>
          <a:p>
            <a:r>
              <a:rPr lang="en-US" sz="2800" dirty="0"/>
              <a:t>Specific AEs addressed in section 9.5</a:t>
            </a:r>
          </a:p>
          <a:p>
            <a:r>
              <a:rPr lang="en-US" sz="2800" dirty="0"/>
              <a:t>Sexually Transmitted Infections</a:t>
            </a:r>
          </a:p>
        </p:txBody>
      </p:sp>
    </p:spTree>
    <p:extLst>
      <p:ext uri="{BB962C8B-B14F-4D97-AF65-F5344CB8AC3E}">
        <p14:creationId xmlns:p14="http://schemas.microsoft.com/office/powerpoint/2010/main" val="3667940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ABA658-17BD-4C76-A7A3-D2F4E539942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4099" name="AutoShape 2"/>
          <p:cNvSpPr>
            <a:spLocks noChangeArrowheads="1"/>
          </p:cNvSpPr>
          <p:nvPr/>
        </p:nvSpPr>
        <p:spPr bwMode="auto">
          <a:xfrm>
            <a:off x="1268413" y="1295400"/>
            <a:ext cx="1600200" cy="1524000"/>
          </a:xfrm>
          <a:prstGeom prst="diamond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4100" name="AutoShape 3"/>
          <p:cNvSpPr>
            <a:spLocks noChangeArrowheads="1"/>
          </p:cNvSpPr>
          <p:nvPr/>
        </p:nvSpPr>
        <p:spPr bwMode="auto">
          <a:xfrm>
            <a:off x="5719763" y="1752600"/>
            <a:ext cx="2128837" cy="609600"/>
          </a:xfrm>
          <a:prstGeom prst="homePlate">
            <a:avLst>
              <a:gd name="adj" fmla="val 87305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1" name="AutoShape 4"/>
          <p:cNvSpPr>
            <a:spLocks noChangeArrowheads="1"/>
          </p:cNvSpPr>
          <p:nvPr/>
        </p:nvSpPr>
        <p:spPr bwMode="auto">
          <a:xfrm>
            <a:off x="1397000" y="5181600"/>
            <a:ext cx="1333500" cy="13716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cxnSp>
        <p:nvCxnSpPr>
          <p:cNvPr id="4102" name="AutoShape 5"/>
          <p:cNvCxnSpPr>
            <a:cxnSpLocks noChangeShapeType="1"/>
            <a:stCxn id="4099" idx="3"/>
            <a:endCxn id="4100" idx="1"/>
          </p:cNvCxnSpPr>
          <p:nvPr/>
        </p:nvCxnSpPr>
        <p:spPr bwMode="auto">
          <a:xfrm>
            <a:off x="2868613" y="2057400"/>
            <a:ext cx="28511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457200" y="304800"/>
            <a:ext cx="822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HOPE Product Use Management:  HIV Infection</a:t>
            </a:r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6005513" y="228600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4105" name="Text Box 8"/>
          <p:cNvSpPr txBox="1">
            <a:spLocks noChangeArrowheads="1"/>
          </p:cNvSpPr>
          <p:nvPr/>
        </p:nvSpPr>
        <p:spPr bwMode="auto">
          <a:xfrm>
            <a:off x="2819400" y="1828800"/>
            <a:ext cx="2971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no rapid test(s) positive</a:t>
            </a:r>
          </a:p>
        </p:txBody>
      </p:sp>
      <p:sp>
        <p:nvSpPr>
          <p:cNvPr id="4106" name="Rectangle 9"/>
          <p:cNvSpPr>
            <a:spLocks noChangeArrowheads="1"/>
          </p:cNvSpPr>
          <p:nvPr/>
        </p:nvSpPr>
        <p:spPr bwMode="auto">
          <a:xfrm>
            <a:off x="5638800" y="1920875"/>
            <a:ext cx="1981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CONTINUE product.</a:t>
            </a:r>
          </a:p>
        </p:txBody>
      </p:sp>
      <p:sp>
        <p:nvSpPr>
          <p:cNvPr id="4107" name="AutoShape 10"/>
          <p:cNvSpPr>
            <a:spLocks noChangeArrowheads="1"/>
          </p:cNvSpPr>
          <p:nvPr/>
        </p:nvSpPr>
        <p:spPr bwMode="auto">
          <a:xfrm>
            <a:off x="1293813" y="3276600"/>
            <a:ext cx="1539875" cy="1333500"/>
          </a:xfrm>
          <a:prstGeom prst="hexagon">
            <a:avLst>
              <a:gd name="adj" fmla="val 28869"/>
              <a:gd name="vf" fmla="val 115470"/>
            </a:avLst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08" name="Rectangle 11"/>
          <p:cNvSpPr>
            <a:spLocks noChangeArrowheads="1"/>
          </p:cNvSpPr>
          <p:nvPr/>
        </p:nvSpPr>
        <p:spPr bwMode="auto">
          <a:xfrm>
            <a:off x="1295400" y="3429000"/>
            <a:ext cx="1576388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HOLD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product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pending confirmatory testing.</a:t>
            </a:r>
          </a:p>
        </p:txBody>
      </p:sp>
      <p:sp>
        <p:nvSpPr>
          <p:cNvPr id="4109" name="Rectangle 12"/>
          <p:cNvSpPr>
            <a:spLocks noChangeArrowheads="1"/>
          </p:cNvSpPr>
          <p:nvPr/>
        </p:nvSpPr>
        <p:spPr bwMode="auto">
          <a:xfrm>
            <a:off x="1317625" y="5562600"/>
            <a:ext cx="15017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PERMANENTLY DISCONTINUE product.</a:t>
            </a:r>
          </a:p>
        </p:txBody>
      </p:sp>
      <p:sp>
        <p:nvSpPr>
          <p:cNvPr id="4110" name="Rectangle 13"/>
          <p:cNvSpPr>
            <a:spLocks noChangeArrowheads="1"/>
          </p:cNvSpPr>
          <p:nvPr/>
        </p:nvSpPr>
        <p:spPr bwMode="auto">
          <a:xfrm>
            <a:off x="1279525" y="1828800"/>
            <a:ext cx="1579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HIV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rapid tests</a:t>
            </a:r>
          </a:p>
        </p:txBody>
      </p:sp>
      <p:cxnSp>
        <p:nvCxnSpPr>
          <p:cNvPr id="4111" name="AutoShape 14"/>
          <p:cNvCxnSpPr>
            <a:cxnSpLocks noChangeShapeType="1"/>
            <a:stCxn id="4099" idx="2"/>
            <a:endCxn id="4107" idx="2"/>
          </p:cNvCxnSpPr>
          <p:nvPr/>
        </p:nvCxnSpPr>
        <p:spPr bwMode="auto">
          <a:xfrm flipH="1">
            <a:off x="2063750" y="2819400"/>
            <a:ext cx="4763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2" name="AutoShape 15"/>
          <p:cNvCxnSpPr>
            <a:cxnSpLocks noChangeShapeType="1"/>
            <a:stCxn id="4107" idx="2"/>
            <a:endCxn id="4101" idx="2"/>
          </p:cNvCxnSpPr>
          <p:nvPr/>
        </p:nvCxnSpPr>
        <p:spPr bwMode="auto">
          <a:xfrm>
            <a:off x="2063750" y="4610100"/>
            <a:ext cx="0" cy="571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3" name="Rectangle 16"/>
          <p:cNvSpPr>
            <a:spLocks noChangeArrowheads="1"/>
          </p:cNvSpPr>
          <p:nvPr/>
        </p:nvSpPr>
        <p:spPr bwMode="auto">
          <a:xfrm>
            <a:off x="2133600" y="2849563"/>
            <a:ext cx="2590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one or more rapid tests positive</a:t>
            </a:r>
          </a:p>
        </p:txBody>
      </p:sp>
      <p:sp>
        <p:nvSpPr>
          <p:cNvPr id="4114" name="Rectangle 17"/>
          <p:cNvSpPr>
            <a:spLocks noChangeArrowheads="1"/>
          </p:cNvSpPr>
          <p:nvPr/>
        </p:nvSpPr>
        <p:spPr bwMode="auto">
          <a:xfrm>
            <a:off x="2133600" y="4754563"/>
            <a:ext cx="4343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status after confirmatory testing = HIV infected</a:t>
            </a:r>
          </a:p>
        </p:txBody>
      </p:sp>
      <p:sp>
        <p:nvSpPr>
          <p:cNvPr id="4115" name="AutoShape 18"/>
          <p:cNvSpPr>
            <a:spLocks noChangeArrowheads="1"/>
          </p:cNvSpPr>
          <p:nvPr/>
        </p:nvSpPr>
        <p:spPr bwMode="auto">
          <a:xfrm>
            <a:off x="5715000" y="3638550"/>
            <a:ext cx="2128838" cy="609600"/>
          </a:xfrm>
          <a:prstGeom prst="homePlate">
            <a:avLst>
              <a:gd name="adj" fmla="val 87305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116" name="Rectangle 19"/>
          <p:cNvSpPr>
            <a:spLocks noChangeArrowheads="1"/>
          </p:cNvSpPr>
          <p:nvPr/>
        </p:nvSpPr>
        <p:spPr bwMode="auto">
          <a:xfrm>
            <a:off x="5638800" y="3806825"/>
            <a:ext cx="1981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RESUME product.</a:t>
            </a:r>
          </a:p>
        </p:txBody>
      </p:sp>
      <p:sp>
        <p:nvSpPr>
          <p:cNvPr id="4117" name="Text Box 20"/>
          <p:cNvSpPr txBox="1">
            <a:spLocks noChangeArrowheads="1"/>
          </p:cNvSpPr>
          <p:nvPr/>
        </p:nvSpPr>
        <p:spPr bwMode="auto">
          <a:xfrm>
            <a:off x="2819400" y="3706813"/>
            <a:ext cx="2895600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status after confirmatory testing =</a:t>
            </a:r>
          </a:p>
          <a:p>
            <a:pPr algn="ctr" eaLnBrk="1" hangingPunct="1">
              <a:spcBef>
                <a:spcPct val="0"/>
              </a:spcBef>
              <a:spcAft>
                <a:spcPct val="15000"/>
              </a:spcAft>
              <a:buFontTx/>
              <a:buNone/>
            </a:pPr>
            <a:r>
              <a:rPr lang="en-US" altLang="en-US" sz="1200"/>
              <a:t>HIV uninfected</a:t>
            </a:r>
          </a:p>
        </p:txBody>
      </p:sp>
      <p:cxnSp>
        <p:nvCxnSpPr>
          <p:cNvPr id="4118" name="AutoShape 21"/>
          <p:cNvCxnSpPr>
            <a:cxnSpLocks noChangeShapeType="1"/>
            <a:stCxn id="4117" idx="1"/>
            <a:endCxn id="4115" idx="1"/>
          </p:cNvCxnSpPr>
          <p:nvPr/>
        </p:nvCxnSpPr>
        <p:spPr bwMode="auto">
          <a:xfrm flipV="1">
            <a:off x="2819400" y="3943350"/>
            <a:ext cx="2895600" cy="6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119" name="Group 22"/>
          <p:cNvGrpSpPr>
            <a:grpSpLocks/>
          </p:cNvGrpSpPr>
          <p:nvPr/>
        </p:nvGrpSpPr>
        <p:grpSpPr bwMode="auto">
          <a:xfrm>
            <a:off x="1725613" y="1430338"/>
            <a:ext cx="685800" cy="246062"/>
            <a:chOff x="384" y="805"/>
            <a:chExt cx="432" cy="155"/>
          </a:xfrm>
        </p:grpSpPr>
        <p:sp>
          <p:nvSpPr>
            <p:cNvPr id="4122" name="AutoShape 23"/>
            <p:cNvSpPr>
              <a:spLocks noChangeArrowheads="1"/>
            </p:cNvSpPr>
            <p:nvPr/>
          </p:nvSpPr>
          <p:spPr bwMode="auto">
            <a:xfrm>
              <a:off x="384" y="811"/>
              <a:ext cx="432" cy="144"/>
            </a:xfrm>
            <a:prstGeom prst="flowChartTerminator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23" name="Text Box 24"/>
            <p:cNvSpPr txBox="1">
              <a:spLocks noChangeArrowheads="1"/>
            </p:cNvSpPr>
            <p:nvPr/>
          </p:nvSpPr>
          <p:spPr bwMode="auto">
            <a:xfrm>
              <a:off x="409" y="805"/>
              <a:ext cx="38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/>
                <a:t>START</a:t>
              </a:r>
            </a:p>
          </p:txBody>
        </p:sp>
      </p:grpSp>
      <p:sp>
        <p:nvSpPr>
          <p:cNvPr id="4120" name="Text Box 41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200" b="0" i="1"/>
              <a:t>Protocol Reference:  Section 9.3 and 9.6</a:t>
            </a:r>
          </a:p>
        </p:txBody>
      </p:sp>
      <p:sp>
        <p:nvSpPr>
          <p:cNvPr id="4121" name="Text Box 22"/>
          <p:cNvSpPr txBox="1">
            <a:spLocks noChangeArrowheads="1"/>
          </p:cNvSpPr>
          <p:nvPr/>
        </p:nvSpPr>
        <p:spPr bwMode="auto">
          <a:xfrm>
            <a:off x="4876800" y="5410200"/>
            <a:ext cx="2590800" cy="649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i="1"/>
              <a:t>If confirmatory HIV testing is unclear; contact the Network Laboratory for guidance. 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0CDD12-E3EF-4F94-9935-4E7885AA374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005513" y="265113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0"/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5562600" y="6477000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200" b="0" i="1"/>
              <a:t>Protocol Reference:  Section 9.3</a:t>
            </a: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457200" y="304800"/>
            <a:ext cx="822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HOPE Product Use Management:  Allergic Reaction to the Vaginal Ring</a:t>
            </a:r>
          </a:p>
        </p:txBody>
      </p:sp>
      <p:sp>
        <p:nvSpPr>
          <p:cNvPr id="6150" name="AutoShape 4"/>
          <p:cNvSpPr>
            <a:spLocks noChangeArrowheads="1"/>
          </p:cNvSpPr>
          <p:nvPr/>
        </p:nvSpPr>
        <p:spPr bwMode="auto">
          <a:xfrm>
            <a:off x="3486150" y="1828800"/>
            <a:ext cx="2171700" cy="20574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3505200" y="2362200"/>
            <a:ext cx="216058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PERMANENTLY DISCONTINUE product.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ANSWERNOWTEXT" val="Answer Now"/>
  <p:tag name="RESPTABLESTYLE" val="-1"/>
  <p:tag name="ALLOWDUPLICATES" val="False"/>
  <p:tag name="AUTOADVANCE" val="False"/>
  <p:tag name="STDCHART" val="1"/>
  <p:tag name="SKIPREMAININGRACESLIDES" val="True"/>
  <p:tag name="BUBBLENAMEVISIBLE" val="True"/>
  <p:tag name="DEFAULTNUMTEAMS" val="5"/>
  <p:tag name="CUSTOMCELLBACKCOLOR2" val="-13395457"/>
  <p:tag name="DISPLAYNAME" val="True"/>
  <p:tag name="GRIDROTATIONINTERVAL" val="2"/>
  <p:tag name="POLLINGCYCLE" val="2"/>
  <p:tag name="INCLUDENONRESPONDERS" val="False"/>
  <p:tag name="ALLOWUSERFEEDBACK" val="True"/>
  <p:tag name="REALTIMEBACKUPPATH" val="(None)"/>
  <p:tag name="ADVANCEDSETTINGSVIEW" val="False"/>
  <p:tag name="FIBDISPLAYKEYWORDS" val="True"/>
  <p:tag name="PRRESPONSE4" val="7"/>
  <p:tag name="PRRESPONSE8" val="3"/>
  <p:tag name="TPVERSION" val="2008"/>
  <p:tag name="BULLETTYPE" val="3"/>
  <p:tag name="RESPCOUNTERFORMAT" val="0"/>
  <p:tag name="BACKUPSESSIONS" val="True"/>
  <p:tag name="ROTATIONINTERVAL" val="2"/>
  <p:tag name="RACEANIMATIONSPEED" val="3"/>
  <p:tag name="BUBBLESIZEVISIBLE" val="True"/>
  <p:tag name="CUSTOMCELLFORECOLOR" val="-16777216"/>
  <p:tag name="USESCHEMECOLORS" val="True"/>
  <p:tag name="AUTOSIZEGRID" val="True"/>
  <p:tag name="CHARTLABELS" val="1"/>
  <p:tag name="INCLUDEPPT" val="True"/>
  <p:tag name="ZEROBASED" val="False"/>
  <p:tag name="FIBNUMRESULTS" val="5"/>
  <p:tag name="PRRESPONSE3" val="8"/>
  <p:tag name="PRRESPONSE9" val="2"/>
  <p:tag name="SHOWBARVISIBLE" val="True"/>
  <p:tag name="RESPCOUNTERSTYLE" val="-1"/>
  <p:tag name="BACKUPMAINTENANCE" val="7"/>
  <p:tag name="RACEENDPOINTS" val="100"/>
  <p:tag name="MAXRESPONDERS" val="5"/>
  <p:tag name="CUSTOMCELLBACKCOLOR1" val="-657956"/>
  <p:tag name="DISPLAYDEVICEID" val="True"/>
  <p:tag name="CHARTCOLORS" val="0"/>
  <p:tag name="CORRECTPOINTVALUE" val="100"/>
  <p:tag name="CHARTSCALE" val="True"/>
  <p:tag name="PRRESPONSE2" val="9"/>
  <p:tag name="PRRESPONSE10" val="1"/>
  <p:tag name="ANSWERNOWSTYLE" val="-1"/>
  <p:tag name="NUMRESPONSES" val="1"/>
  <p:tag name="RACERSMAXDISPLAYED" val="5"/>
  <p:tag name="BUBBLEGROUPING" val="3"/>
  <p:tag name="DISPLAYDEVICENUMBER" val="True"/>
  <p:tag name="RESETCHARTS" val="True"/>
  <p:tag name="REALTIMEBACKUP" val="False"/>
  <p:tag name="PRRESPONSE1" val="10"/>
  <p:tag name="SHOWFLASHWARNING" val="True"/>
  <p:tag name="COUNTDOWNSECONDS" val="10"/>
  <p:tag name="AUTOUPDATEALIASES" val="True"/>
  <p:tag name="CUSTOMGRIDBACKCOLOR" val="-2830136"/>
  <p:tag name="GRIDSIZE" val="{Width=800, Height=600}"/>
  <p:tag name="INCORRECTPOINTVALUE" val="0"/>
  <p:tag name="PRRESPONSE5" val="6"/>
  <p:tag name="USESECONDARYMONITOR" val="True"/>
  <p:tag name="REVIEWONLY" val="False"/>
  <p:tag name="CUSTOMCELLBACKCOLOR3" val="-268652"/>
  <p:tag name="MULTIRESPDIVISOR" val="1"/>
  <p:tag name="FIBINCLUDEOTHER" val="True"/>
  <p:tag name="COUNTDOWNSTYLE" val="-1"/>
  <p:tag name="TEAMSINLEADERBOARD" val="5"/>
  <p:tag name="GRIDPOSITION" val="1"/>
  <p:tag name="PRRESPONSE6" val="5"/>
  <p:tag name="CHARTVALUEFORMAT" val="0%"/>
  <p:tag name="GRIDOPACITY" val="90"/>
  <p:tag name="PRRESPONSE7" val="4"/>
  <p:tag name="BUBBLEVALUEFORMAT" val="0.0"/>
  <p:tag name="FIBDISPLAYRESULTS" val="True"/>
  <p:tag name="CUSTOMCELLBACKCOLOR4" val="-8355712"/>
  <p:tag name="INPUTSOURCE" val="1"/>
  <p:tag name="POWERPOINTVERSION" val="11.0"/>
  <p:tag name="PARTICIPANTSINLEADERBOARD" val="5"/>
  <p:tag name="AUTOADJUSTPARTRANGE" val="True"/>
  <p:tag name="PARTLISTDEFAULT" val="1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Quadrant">
  <a:themeElements>
    <a:clrScheme name="Quadrant 12">
      <a:dk1>
        <a:srgbClr val="000000"/>
      </a:dk1>
      <a:lt1>
        <a:srgbClr val="FFFFFF"/>
      </a:lt1>
      <a:dk2>
        <a:srgbClr val="000000"/>
      </a:dk2>
      <a:lt2>
        <a:srgbClr val="669900"/>
      </a:lt2>
      <a:accent1>
        <a:srgbClr val="800080"/>
      </a:accent1>
      <a:accent2>
        <a:srgbClr val="800080"/>
      </a:accent2>
      <a:accent3>
        <a:srgbClr val="FFFFFF"/>
      </a:accent3>
      <a:accent4>
        <a:srgbClr val="000000"/>
      </a:accent4>
      <a:accent5>
        <a:srgbClr val="C0AAC0"/>
      </a:accent5>
      <a:accent6>
        <a:srgbClr val="730073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10">
        <a:dk1>
          <a:srgbClr val="000000"/>
        </a:dk1>
        <a:lt1>
          <a:srgbClr val="FFFFFF"/>
        </a:lt1>
        <a:dk2>
          <a:srgbClr val="420000"/>
        </a:dk2>
        <a:lt2>
          <a:srgbClr val="669900"/>
        </a:lt2>
        <a:accent1>
          <a:srgbClr val="80008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11">
        <a:dk1>
          <a:srgbClr val="000000"/>
        </a:dk1>
        <a:lt1>
          <a:srgbClr val="FFFFFF"/>
        </a:lt1>
        <a:dk2>
          <a:srgbClr val="420000"/>
        </a:dk2>
        <a:lt2>
          <a:srgbClr val="669900"/>
        </a:lt2>
        <a:accent1>
          <a:srgbClr val="800080"/>
        </a:accent1>
        <a:accent2>
          <a:srgbClr val="800080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730073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12">
        <a:dk1>
          <a:srgbClr val="000000"/>
        </a:dk1>
        <a:lt1>
          <a:srgbClr val="FFFFFF"/>
        </a:lt1>
        <a:dk2>
          <a:srgbClr val="000000"/>
        </a:dk2>
        <a:lt2>
          <a:srgbClr val="669900"/>
        </a:lt2>
        <a:accent1>
          <a:srgbClr val="800080"/>
        </a:accent1>
        <a:accent2>
          <a:srgbClr val="800080"/>
        </a:accent2>
        <a:accent3>
          <a:srgbClr val="FFFFFF"/>
        </a:accent3>
        <a:accent4>
          <a:srgbClr val="000000"/>
        </a:accent4>
        <a:accent5>
          <a:srgbClr val="C0AAC0"/>
        </a:accent5>
        <a:accent6>
          <a:srgbClr val="730073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2BCD7002D0A448BEE7732B5A98971A" ma:contentTypeVersion="3" ma:contentTypeDescription="Create a new document." ma:contentTypeScope="" ma:versionID="e02ee09830479890d3826c688a0a3fef">
  <xsd:schema xmlns:xsd="http://www.w3.org/2001/XMLSchema" xmlns:xs="http://www.w3.org/2001/XMLSchema" xmlns:p="http://schemas.microsoft.com/office/2006/metadata/properties" xmlns:ns2="EE46082F-C198-4CB5-9620-9A849056120C" xmlns:ns3="ee46082f-c198-4cb5-9620-9a849056120c" xmlns:ns4="0cdb9d7b-3bdb-4b1c-be50-7737cb6ee7a2" targetNamespace="http://schemas.microsoft.com/office/2006/metadata/properties" ma:root="true" ma:fieldsID="c0bda97d02a2442ba92bddb079402372" ns2:_="" ns3:_="" ns4:_="">
    <xsd:import namespace="EE46082F-C198-4CB5-9620-9A849056120C"/>
    <xsd:import namespace="ee46082f-c198-4cb5-9620-9a849056120c"/>
    <xsd:import namespace="0cdb9d7b-3bdb-4b1c-be50-7737cb6ee7a2"/>
    <xsd:element name="properties">
      <xsd:complexType>
        <xsd:sequence>
          <xsd:element name="documentManagement">
            <xsd:complexType>
              <xsd:all>
                <xsd:element ref="ns2:TrainingType" minOccurs="0"/>
                <xsd:element ref="ns2:DocType" minOccurs="0"/>
                <xsd:element ref="ns2:Day" minOccurs="0"/>
                <xsd:element ref="ns3:Statu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46082F-C198-4CB5-9620-9A849056120C" elementFormDefault="qualified">
    <xsd:import namespace="http://schemas.microsoft.com/office/2006/documentManagement/types"/>
    <xsd:import namespace="http://schemas.microsoft.com/office/infopath/2007/PartnerControls"/>
    <xsd:element name="TrainingType" ma:index="8" nillable="true" ma:displayName="TrainingType" ma:format="Dropdown" ma:internalName="TrainingType">
      <xsd:simpleType>
        <xsd:restriction base="dms:Choice">
          <xsd:enumeration value="Study Specific"/>
          <xsd:enumeration value="Refresher"/>
          <xsd:enumeration value="Other"/>
        </xsd:restriction>
      </xsd:simpleType>
    </xsd:element>
    <xsd:element name="DocType" ma:index="9" nillable="true" ma:displayName="DocType" ma:format="Dropdown" ma:internalName="DocType">
      <xsd:simpleType>
        <xsd:restriction base="dms:Choice">
          <xsd:enumeration value="Agenda"/>
          <xsd:enumeration value="Evaluations"/>
          <xsd:enumeration value="Presentations"/>
          <xsd:enumeration value="Logistics"/>
          <xsd:enumeration value="Handouts/Scenario"/>
          <xsd:enumeration value="Report"/>
          <xsd:enumeration value="Other"/>
        </xsd:restriction>
      </xsd:simpleType>
    </xsd:element>
    <xsd:element name="Day" ma:index="10" nillable="true" ma:displayName="Day" ma:internalName="Day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46082f-c198-4cb5-9620-9a849056120c" elementFormDefault="qualified">
    <xsd:import namespace="http://schemas.microsoft.com/office/2006/documentManagement/types"/>
    <xsd:import namespace="http://schemas.microsoft.com/office/infopath/2007/PartnerControls"/>
    <xsd:element name="Status" ma:index="11" nillable="true" ma:displayName="Status" ma:format="Dropdown" ma:internalName="Status">
      <xsd:simpleType>
        <xsd:restriction base="dms:Choice">
          <xsd:enumeration value="Draft"/>
          <xsd:enumeration value="Archive"/>
          <xsd:enumeration value="Fina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db9d7b-3bdb-4b1c-be50-7737cb6ee7a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ee46082f-c198-4cb5-9620-9a849056120c" xsi:nil="true"/>
    <Day xmlns="EE46082F-C198-4CB5-9620-9A849056120C" xsi:nil="true"/>
    <TrainingType xmlns="EE46082F-C198-4CB5-9620-9A849056120C">Study Specific</TrainingType>
    <DocType xmlns="EE46082F-C198-4CB5-9620-9A849056120C" xsi:nil="true"/>
  </documentManagement>
</p:properties>
</file>

<file path=customXml/itemProps1.xml><?xml version="1.0" encoding="utf-8"?>
<ds:datastoreItem xmlns:ds="http://schemas.openxmlformats.org/officeDocument/2006/customXml" ds:itemID="{7AD8CCEC-371D-403B-B179-950FD4A7B0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71C29B-8643-4753-B2D2-2ABD04AF91B5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FEF99C31-2059-48C8-AD5F-0CFCAE2292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46082F-C198-4CB5-9620-9A849056120C"/>
    <ds:schemaRef ds:uri="ee46082f-c198-4cb5-9620-9a849056120c"/>
    <ds:schemaRef ds:uri="0cdb9d7b-3bdb-4b1c-be50-7737cb6ee7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35CF03C-30D2-42D3-9DC2-8BEE115EEA57}">
  <ds:schemaRefs>
    <ds:schemaRef ds:uri="http://schemas.microsoft.com/office/2006/metadata/customXsn"/>
  </ds:schemaRefs>
</ds:datastoreItem>
</file>

<file path=customXml/itemProps5.xml><?xml version="1.0" encoding="utf-8"?>
<ds:datastoreItem xmlns:ds="http://schemas.openxmlformats.org/officeDocument/2006/customXml" ds:itemID="{7AC89D12-9FB6-41FD-A9A0-5943B2D7819B}">
  <ds:schemaRefs>
    <ds:schemaRef ds:uri="0cdb9d7b-3bdb-4b1c-be50-7737cb6ee7a2"/>
    <ds:schemaRef ds:uri="http://purl.org/dc/dcmitype/"/>
    <ds:schemaRef ds:uri="http://purl.org/dc/terms/"/>
    <ds:schemaRef ds:uri="ee46082f-c198-4cb5-9620-9a849056120c"/>
    <ds:schemaRef ds:uri="http://www.w3.org/XML/1998/namespace"/>
    <ds:schemaRef ds:uri="http://schemas.openxmlformats.org/package/2006/metadata/core-properties"/>
    <ds:schemaRef ds:uri="EE46082F-C198-4CB5-9620-9A849056120C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6441</TotalTime>
  <Words>1461</Words>
  <Application>Microsoft Office PowerPoint</Application>
  <PresentationFormat>On-screen Show (4:3)</PresentationFormat>
  <Paragraphs>290</Paragraphs>
  <Slides>25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Default Design</vt:lpstr>
      <vt:lpstr>Quadrant</vt:lpstr>
      <vt:lpstr>Protocol Requirements for Product Holds/Discontinuations</vt:lpstr>
      <vt:lpstr>Objectives</vt:lpstr>
      <vt:lpstr>Product Hold vs. Permanent Discontinuation</vt:lpstr>
      <vt:lpstr>Criteria for Permanent Discontinuation of Study Product</vt:lpstr>
      <vt:lpstr>Acquisition of HIV-infection</vt:lpstr>
      <vt:lpstr>General Criteria for Automatic  Product Hold Initiation</vt:lpstr>
      <vt:lpstr>Guidance with Regard to AEs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FHI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FHI</dc:creator>
  <cp:lastModifiedBy>Bunge, Katherine E (MD)</cp:lastModifiedBy>
  <cp:revision>681</cp:revision>
  <cp:lastPrinted>2012-05-02T18:37:00Z</cp:lastPrinted>
  <dcterms:created xsi:type="dcterms:W3CDTF">2008-04-14T01:45:39Z</dcterms:created>
  <dcterms:modified xsi:type="dcterms:W3CDTF">2016-08-11T19:31:15Z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0x010100A42BCD7002D0A448BEE7732B5A98971A</vt:lpwstr>
  </property>
</Properties>
</file>